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732" r:id="rId1"/>
  </p:sldMasterIdLst>
  <p:notesMasterIdLst>
    <p:notesMasterId r:id="rId34"/>
  </p:notesMasterIdLst>
  <p:sldIdLst>
    <p:sldId id="256" r:id="rId2"/>
    <p:sldId id="345" r:id="rId3"/>
    <p:sldId id="346" r:id="rId4"/>
    <p:sldId id="347" r:id="rId5"/>
    <p:sldId id="348" r:id="rId6"/>
    <p:sldId id="300" r:id="rId7"/>
    <p:sldId id="349" r:id="rId8"/>
    <p:sldId id="336" r:id="rId9"/>
    <p:sldId id="338" r:id="rId10"/>
    <p:sldId id="339" r:id="rId11"/>
    <p:sldId id="337" r:id="rId12"/>
    <p:sldId id="350" r:id="rId13"/>
    <p:sldId id="316" r:id="rId14"/>
    <p:sldId id="317" r:id="rId15"/>
    <p:sldId id="351" r:id="rId16"/>
    <p:sldId id="352" r:id="rId17"/>
    <p:sldId id="356" r:id="rId18"/>
    <p:sldId id="312" r:id="rId19"/>
    <p:sldId id="276" r:id="rId20"/>
    <p:sldId id="304" r:id="rId21"/>
    <p:sldId id="305" r:id="rId22"/>
    <p:sldId id="357" r:id="rId23"/>
    <p:sldId id="353" r:id="rId24"/>
    <p:sldId id="354" r:id="rId25"/>
    <p:sldId id="355" r:id="rId26"/>
    <p:sldId id="358" r:id="rId27"/>
    <p:sldId id="329" r:id="rId28"/>
    <p:sldId id="333" r:id="rId29"/>
    <p:sldId id="359" r:id="rId30"/>
    <p:sldId id="296" r:id="rId31"/>
    <p:sldId id="335" r:id="rId32"/>
    <p:sldId id="298" r:id="rId33"/>
  </p:sldIdLst>
  <p:sldSz cx="9144000" cy="6858000" type="screen4x3"/>
  <p:notesSz cx="6858000" cy="9144000"/>
  <p:embeddedFontLst>
    <p:embeddedFont>
      <p:font typeface="Cambria Math" pitchFamily="18" charset="0"/>
      <p:regular r:id="rId35"/>
    </p:embeddedFont>
    <p:embeddedFont>
      <p:font typeface="Calibri" pitchFamily="34" charset="0"/>
      <p:regular r:id="rId36"/>
      <p:bold r:id="rId37"/>
      <p:italic r:id="rId38"/>
      <p:boldItalic r:id="rId39"/>
    </p:embeddedFont>
  </p:embeddedFontLst>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B3"/>
    <a:srgbClr val="CCCCFF"/>
    <a:srgbClr val="FF9999"/>
    <a:srgbClr val="FFA3A3"/>
    <a:srgbClr val="3D6B1B"/>
    <a:srgbClr val="508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89825" autoAdjust="0"/>
  </p:normalViewPr>
  <p:slideViewPr>
    <p:cSldViewPr>
      <p:cViewPr varScale="1">
        <p:scale>
          <a:sx n="62" d="100"/>
          <a:sy n="62" d="100"/>
        </p:scale>
        <p:origin x="-61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4E5BC-3FC9-4121-ACD6-9AC79C03DF69}" type="datetimeFigureOut">
              <a:rPr lang="en-US" smtClean="0"/>
              <a:pPr/>
              <a:t>3/7/2015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E466-F57E-4D8E-81BB-CA82FDA557ED}" type="slidenum">
              <a:rPr lang="en-US" smtClean="0"/>
              <a:pPr/>
              <a:t>‹#›</a:t>
            </a:fld>
            <a:endParaRPr lang="en-US"/>
          </a:p>
        </p:txBody>
      </p:sp>
    </p:spTree>
    <p:extLst>
      <p:ext uri="{BB962C8B-B14F-4D97-AF65-F5344CB8AC3E}">
        <p14:creationId xmlns:p14="http://schemas.microsoft.com/office/powerpoint/2010/main" val="239339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0EBEE466-F57E-4D8E-81BB-CA82FDA557ED}" type="slidenum">
              <a:rPr lang="en-US" smtClean="0"/>
              <a:pPr/>
              <a:t>2</a:t>
            </a:fld>
            <a:endParaRPr lang="en-US"/>
          </a:p>
        </p:txBody>
      </p:sp>
    </p:spTree>
    <p:extLst>
      <p:ext uri="{BB962C8B-B14F-4D97-AF65-F5344CB8AC3E}">
        <p14:creationId xmlns:p14="http://schemas.microsoft.com/office/powerpoint/2010/main" val="2487317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normAutofit/>
          </a:bodyPr>
          <a:lstStyle/>
          <a:p>
            <a:endParaRPr lang="sr-Cyrl-CS" dirty="0"/>
          </a:p>
        </p:txBody>
      </p:sp>
      <p:sp>
        <p:nvSpPr>
          <p:cNvPr id="4" name="Чувар места за број слајда 3"/>
          <p:cNvSpPr>
            <a:spLocks noGrp="1"/>
          </p:cNvSpPr>
          <p:nvPr>
            <p:ph type="sldNum" sz="quarter" idx="10"/>
          </p:nvPr>
        </p:nvSpPr>
        <p:spPr/>
        <p:txBody>
          <a:bodyPr/>
          <a:lstStyle/>
          <a:p>
            <a:fld id="{0EBEE466-F57E-4D8E-81BB-CA82FDA557ED}"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normAutofit/>
          </a:bodyPr>
          <a:lstStyle/>
          <a:p>
            <a:endParaRPr lang="sr-Cyrl-CS" dirty="0"/>
          </a:p>
        </p:txBody>
      </p:sp>
      <p:sp>
        <p:nvSpPr>
          <p:cNvPr id="4" name="Чувар места за број слајда 3"/>
          <p:cNvSpPr>
            <a:spLocks noGrp="1"/>
          </p:cNvSpPr>
          <p:nvPr>
            <p:ph type="sldNum" sz="quarter" idx="10"/>
          </p:nvPr>
        </p:nvSpPr>
        <p:spPr/>
        <p:txBody>
          <a:bodyPr/>
          <a:lstStyle/>
          <a:p>
            <a:fld id="{0EBEE466-F57E-4D8E-81BB-CA82FDA557ED}"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normAutofit/>
          </a:bodyPr>
          <a:lstStyle/>
          <a:p>
            <a:endParaRPr lang="sr-Cyrl-CS" dirty="0"/>
          </a:p>
        </p:txBody>
      </p:sp>
      <p:sp>
        <p:nvSpPr>
          <p:cNvPr id="4" name="Чувар места за број слајда 3"/>
          <p:cNvSpPr>
            <a:spLocks noGrp="1"/>
          </p:cNvSpPr>
          <p:nvPr>
            <p:ph type="sldNum" sz="quarter" idx="10"/>
          </p:nvPr>
        </p:nvSpPr>
        <p:spPr/>
        <p:txBody>
          <a:bodyPr/>
          <a:lstStyle/>
          <a:p>
            <a:fld id="{0EBEE466-F57E-4D8E-81BB-CA82FDA557ED}"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normAutofit/>
          </a:bodyPr>
          <a:lstStyle/>
          <a:p>
            <a:endParaRPr lang="sr-Cyrl-CS" dirty="0"/>
          </a:p>
        </p:txBody>
      </p:sp>
      <p:sp>
        <p:nvSpPr>
          <p:cNvPr id="4" name="Чувар места за број слајда 3"/>
          <p:cNvSpPr>
            <a:spLocks noGrp="1"/>
          </p:cNvSpPr>
          <p:nvPr>
            <p:ph type="sldNum" sz="quarter" idx="10"/>
          </p:nvPr>
        </p:nvSpPr>
        <p:spPr/>
        <p:txBody>
          <a:bodyPr/>
          <a:lstStyle/>
          <a:p>
            <a:fld id="{0EBEE466-F57E-4D8E-81BB-CA82FDA557ED}"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normAutofit/>
          </a:bodyPr>
          <a:lstStyle/>
          <a:p>
            <a:endParaRPr lang="sr-Cyrl-CS" dirty="0"/>
          </a:p>
        </p:txBody>
      </p:sp>
      <p:sp>
        <p:nvSpPr>
          <p:cNvPr id="4" name="Чувар места за број слајда 3"/>
          <p:cNvSpPr>
            <a:spLocks noGrp="1"/>
          </p:cNvSpPr>
          <p:nvPr>
            <p:ph type="sldNum" sz="quarter" idx="10"/>
          </p:nvPr>
        </p:nvSpPr>
        <p:spPr/>
        <p:txBody>
          <a:bodyPr/>
          <a:lstStyle/>
          <a:p>
            <a:fld id="{0EBEE466-F57E-4D8E-81BB-CA82FDA557ED}"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normAutofit/>
          </a:bodyPr>
          <a:lstStyle/>
          <a:p>
            <a:endParaRPr lang="sr-Cyrl-CS" dirty="0"/>
          </a:p>
        </p:txBody>
      </p:sp>
      <p:sp>
        <p:nvSpPr>
          <p:cNvPr id="4" name="Чувар места за број слајда 3"/>
          <p:cNvSpPr>
            <a:spLocks noGrp="1"/>
          </p:cNvSpPr>
          <p:nvPr>
            <p:ph type="sldNum" sz="quarter" idx="10"/>
          </p:nvPr>
        </p:nvSpPr>
        <p:spPr/>
        <p:txBody>
          <a:bodyPr/>
          <a:lstStyle/>
          <a:p>
            <a:fld id="{0EBEE466-F57E-4D8E-81BB-CA82FDA557ED}"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normAutofit/>
          </a:bodyPr>
          <a:lstStyle/>
          <a:p>
            <a:endParaRPr lang="sr-Cyrl-CS" dirty="0"/>
          </a:p>
        </p:txBody>
      </p:sp>
      <p:sp>
        <p:nvSpPr>
          <p:cNvPr id="4" name="Чувар места за број слајда 3"/>
          <p:cNvSpPr>
            <a:spLocks noGrp="1"/>
          </p:cNvSpPr>
          <p:nvPr>
            <p:ph type="sldNum" sz="quarter" idx="10"/>
          </p:nvPr>
        </p:nvSpPr>
        <p:spPr/>
        <p:txBody>
          <a:bodyPr/>
          <a:lstStyle/>
          <a:p>
            <a:fld id="{0EBEE466-F57E-4D8E-81BB-CA82FDA557ED}"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normAutofit/>
          </a:bodyPr>
          <a:lstStyle/>
          <a:p>
            <a:endParaRPr lang="sr-Cyrl-CS" dirty="0"/>
          </a:p>
        </p:txBody>
      </p:sp>
      <p:sp>
        <p:nvSpPr>
          <p:cNvPr id="4" name="Чувар места за број слајда 3"/>
          <p:cNvSpPr>
            <a:spLocks noGrp="1"/>
          </p:cNvSpPr>
          <p:nvPr>
            <p:ph type="sldNum" sz="quarter" idx="10"/>
          </p:nvPr>
        </p:nvSpPr>
        <p:spPr/>
        <p:txBody>
          <a:bodyPr/>
          <a:lstStyle/>
          <a:p>
            <a:fld id="{0EBEE466-F57E-4D8E-81BB-CA82FDA557ED}"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normAutofit/>
          </a:bodyPr>
          <a:lstStyle/>
          <a:p>
            <a:endParaRPr lang="sr-Cyrl-CS" dirty="0"/>
          </a:p>
        </p:txBody>
      </p:sp>
      <p:sp>
        <p:nvSpPr>
          <p:cNvPr id="4" name="Чувар места за број слајда 3"/>
          <p:cNvSpPr>
            <a:spLocks noGrp="1"/>
          </p:cNvSpPr>
          <p:nvPr>
            <p:ph type="sldNum" sz="quarter" idx="10"/>
          </p:nvPr>
        </p:nvSpPr>
        <p:spPr/>
        <p:txBody>
          <a:bodyPr/>
          <a:lstStyle/>
          <a:p>
            <a:fld id="{0EBEE466-F57E-4D8E-81BB-CA82FDA557ED}"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normAutofit/>
          </a:bodyPr>
          <a:lstStyle/>
          <a:p>
            <a:endParaRPr lang="sr-Cyrl-CS" dirty="0"/>
          </a:p>
        </p:txBody>
      </p:sp>
      <p:sp>
        <p:nvSpPr>
          <p:cNvPr id="4" name="Чувар места за број слајда 3"/>
          <p:cNvSpPr>
            <a:spLocks noGrp="1"/>
          </p:cNvSpPr>
          <p:nvPr>
            <p:ph type="sldNum" sz="quarter" idx="10"/>
          </p:nvPr>
        </p:nvSpPr>
        <p:spPr/>
        <p:txBody>
          <a:bodyPr/>
          <a:lstStyle/>
          <a:p>
            <a:fld id="{0EBEE466-F57E-4D8E-81BB-CA82FDA557ED}"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0EBEE466-F57E-4D8E-81BB-CA82FDA557ED}" type="slidenum">
              <a:rPr lang="en-US" smtClean="0"/>
              <a:pPr/>
              <a:t>3</a:t>
            </a:fld>
            <a:endParaRPr lang="en-US"/>
          </a:p>
        </p:txBody>
      </p:sp>
    </p:spTree>
    <p:extLst>
      <p:ext uri="{BB962C8B-B14F-4D97-AF65-F5344CB8AC3E}">
        <p14:creationId xmlns:p14="http://schemas.microsoft.com/office/powerpoint/2010/main" val="248731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0EBEE466-F57E-4D8E-81BB-CA82FDA557ED}" type="slidenum">
              <a:rPr lang="en-US" smtClean="0"/>
              <a:pPr/>
              <a:t>4</a:t>
            </a:fld>
            <a:endParaRPr lang="en-US"/>
          </a:p>
        </p:txBody>
      </p:sp>
    </p:spTree>
    <p:extLst>
      <p:ext uri="{BB962C8B-B14F-4D97-AF65-F5344CB8AC3E}">
        <p14:creationId xmlns:p14="http://schemas.microsoft.com/office/powerpoint/2010/main" val="2487317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normAutofit/>
          </a:bodyPr>
          <a:lstStyle/>
          <a:p>
            <a:endParaRPr lang="sr-Cyrl-CS" dirty="0"/>
          </a:p>
        </p:txBody>
      </p:sp>
      <p:sp>
        <p:nvSpPr>
          <p:cNvPr id="4" name="Чувар места за број слајда 3"/>
          <p:cNvSpPr>
            <a:spLocks noGrp="1"/>
          </p:cNvSpPr>
          <p:nvPr>
            <p:ph type="sldNum" sz="quarter" idx="10"/>
          </p:nvPr>
        </p:nvSpPr>
        <p:spPr/>
        <p:txBody>
          <a:bodyPr/>
          <a:lstStyle/>
          <a:p>
            <a:fld id="{0EBEE466-F57E-4D8E-81BB-CA82FDA557ED}"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normAutofit/>
          </a:bodyPr>
          <a:lstStyle/>
          <a:p>
            <a:endParaRPr lang="sr-Cyrl-CS" dirty="0"/>
          </a:p>
        </p:txBody>
      </p:sp>
      <p:sp>
        <p:nvSpPr>
          <p:cNvPr id="4" name="Чувар места за број слајда 3"/>
          <p:cNvSpPr>
            <a:spLocks noGrp="1"/>
          </p:cNvSpPr>
          <p:nvPr>
            <p:ph type="sldNum" sz="quarter" idx="10"/>
          </p:nvPr>
        </p:nvSpPr>
        <p:spPr/>
        <p:txBody>
          <a:bodyPr/>
          <a:lstStyle/>
          <a:p>
            <a:fld id="{0EBEE466-F57E-4D8E-81BB-CA82FDA557ED}"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normAutofit/>
          </a:bodyPr>
          <a:lstStyle/>
          <a:p>
            <a:endParaRPr lang="sr-Cyrl-CS" dirty="0"/>
          </a:p>
        </p:txBody>
      </p:sp>
      <p:sp>
        <p:nvSpPr>
          <p:cNvPr id="4" name="Чувар места за број слајда 3"/>
          <p:cNvSpPr>
            <a:spLocks noGrp="1"/>
          </p:cNvSpPr>
          <p:nvPr>
            <p:ph type="sldNum" sz="quarter" idx="10"/>
          </p:nvPr>
        </p:nvSpPr>
        <p:spPr/>
        <p:txBody>
          <a:bodyPr/>
          <a:lstStyle/>
          <a:p>
            <a:fld id="{0EBEE466-F57E-4D8E-81BB-CA82FDA557ED}"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normAutofit/>
          </a:bodyPr>
          <a:lstStyle/>
          <a:p>
            <a:endParaRPr lang="sr-Cyrl-CS" dirty="0"/>
          </a:p>
        </p:txBody>
      </p:sp>
      <p:sp>
        <p:nvSpPr>
          <p:cNvPr id="4" name="Чувар места за број слајда 3"/>
          <p:cNvSpPr>
            <a:spLocks noGrp="1"/>
          </p:cNvSpPr>
          <p:nvPr>
            <p:ph type="sldNum" sz="quarter" idx="10"/>
          </p:nvPr>
        </p:nvSpPr>
        <p:spPr/>
        <p:txBody>
          <a:bodyPr/>
          <a:lstStyle/>
          <a:p>
            <a:fld id="{0EBEE466-F57E-4D8E-81BB-CA82FDA557ED}"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0EBEE466-F57E-4D8E-81BB-CA82FDA557ED}" type="slidenum">
              <a:rPr lang="en-US" smtClean="0"/>
              <a:pPr/>
              <a:t>17</a:t>
            </a:fld>
            <a:endParaRPr lang="en-US"/>
          </a:p>
        </p:txBody>
      </p:sp>
    </p:spTree>
    <p:extLst>
      <p:ext uri="{BB962C8B-B14F-4D97-AF65-F5344CB8AC3E}">
        <p14:creationId xmlns:p14="http://schemas.microsoft.com/office/powerpoint/2010/main" val="248731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normAutofit/>
          </a:bodyPr>
          <a:lstStyle/>
          <a:p>
            <a:endParaRPr lang="sr-Cyrl-CS" dirty="0"/>
          </a:p>
        </p:txBody>
      </p:sp>
      <p:sp>
        <p:nvSpPr>
          <p:cNvPr id="4" name="Чувар места за број слајда 3"/>
          <p:cNvSpPr>
            <a:spLocks noGrp="1"/>
          </p:cNvSpPr>
          <p:nvPr>
            <p:ph type="sldNum" sz="quarter" idx="10"/>
          </p:nvPr>
        </p:nvSpPr>
        <p:spPr/>
        <p:txBody>
          <a:bodyPr/>
          <a:lstStyle/>
          <a:p>
            <a:fld id="{0EBEE466-F57E-4D8E-81BB-CA82FDA557ED}"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7848600" y="0"/>
            <a:ext cx="1295400" cy="68580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crnojevic\Downloads\ktios_logo_Q_outline_1000x1000_[Converted].jp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80000" contrast="-20000"/>
                    </a14:imgEffect>
                  </a14:imgLayer>
                </a14:imgProps>
              </a:ext>
              <a:ext uri="{28A0092B-C50C-407E-A947-70E740481C1C}">
                <a14:useLocalDpi xmlns:a14="http://schemas.microsoft.com/office/drawing/2010/main" val="0"/>
              </a:ext>
            </a:extLst>
          </a:blip>
          <a:srcRect/>
          <a:stretch>
            <a:fillRect/>
          </a:stretch>
        </p:blipFill>
        <p:spPr bwMode="auto">
          <a:xfrm>
            <a:off x="152400" y="914400"/>
            <a:ext cx="57912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8600" y="2130425"/>
            <a:ext cx="5715000" cy="1470025"/>
          </a:xfrm>
        </p:spPr>
        <p:txBody>
          <a:bodyPr/>
          <a:lstStyle>
            <a:lvl1pPr>
              <a:defRPr b="0">
                <a:latin typeface="Helvetica LT Std Cond Blk"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2560" y="3886200"/>
            <a:ext cx="5731040" cy="1752600"/>
          </a:xfrm>
        </p:spPr>
        <p:txBody>
          <a:bodyPr>
            <a:normAutofit/>
          </a:bodyPr>
          <a:lstStyle>
            <a:lvl1pPr marL="0" indent="0" algn="ctr">
              <a:buNone/>
              <a:defRPr sz="2400">
                <a:solidFill>
                  <a:schemeClr val="tx1">
                    <a:tint val="75000"/>
                  </a:schemeClr>
                </a:solidFill>
                <a:latin typeface="Helvetica LT Std Cond Bl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27B44E6-ABD2-4CD1-9A15-7CD06752C6A0}"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451AA-35B8-4E92-9B64-80A5B176F18E}" type="slidenum">
              <a:rPr lang="en-US" smtClean="0"/>
              <a:pPr/>
              <a:t>‹#›</a:t>
            </a:fld>
            <a:endParaRPr lang="en-US"/>
          </a:p>
        </p:txBody>
      </p:sp>
      <p:pic>
        <p:nvPicPr>
          <p:cNvPr id="8" name="Picture 2" descr="C:\Users\crnojevic\Downloads\ktios_logo_Q_alone_[Converted].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37296" y="100989"/>
            <a:ext cx="1130504" cy="1110271"/>
          </a:xfrm>
          <a:prstGeom prst="rect">
            <a:avLst/>
          </a:prstGeom>
          <a:noFill/>
          <a:ln w="19050">
            <a:noFill/>
          </a:ln>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652208" y="1293812"/>
            <a:ext cx="44196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ktios_logotype_Q_gray_820x200_[Converted].jpg"/>
          <p:cNvPicPr>
            <a:picLocks noChangeAspect="1"/>
          </p:cNvPicPr>
          <p:nvPr userDrawn="1"/>
        </p:nvPicPr>
        <p:blipFill>
          <a:blip r:embed="rId5" cstate="print"/>
          <a:stretch>
            <a:fillRect/>
          </a:stretch>
        </p:blipFill>
        <p:spPr>
          <a:xfrm>
            <a:off x="4037800" y="209350"/>
            <a:ext cx="3657600" cy="883478"/>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8141" y="6152605"/>
            <a:ext cx="4710559" cy="648072"/>
          </a:xfrm>
          <a:prstGeom prst="rect">
            <a:avLst/>
          </a:prstGeom>
        </p:spPr>
      </p:pic>
    </p:spTree>
    <p:extLst>
      <p:ext uri="{BB962C8B-B14F-4D97-AF65-F5344CB8AC3E}">
        <p14:creationId xmlns:p14="http://schemas.microsoft.com/office/powerpoint/2010/main" val="304770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0" y="0"/>
            <a:ext cx="1295400" cy="68580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Users\crnojevic\Downloads\ktios_logo_Q_outline_1000x1000_[Converted].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79000" contrast="-18000"/>
                    </a14:imgEffect>
                  </a14:imgLayer>
                </a14:imgProps>
              </a:ext>
              <a:ext uri="{28A0092B-C50C-407E-A947-70E740481C1C}">
                <a14:useLocalDpi xmlns:a14="http://schemas.microsoft.com/office/drawing/2010/main" val="0"/>
              </a:ext>
            </a:extLst>
          </a:blip>
          <a:srcRect r="35228" b="29166"/>
          <a:stretch/>
        </p:blipFill>
        <p:spPr bwMode="auto">
          <a:xfrm>
            <a:off x="4495800" y="1774881"/>
            <a:ext cx="4648200" cy="50831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71600" y="274638"/>
            <a:ext cx="7232014" cy="1143000"/>
          </a:xfrm>
        </p:spPr>
        <p:txBody>
          <a:bodyPr/>
          <a:lstStyle>
            <a:lvl1pPr>
              <a:defRPr>
                <a:latin typeface="Helvetica LT Std Cond Bl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676400"/>
            <a:ext cx="7772400" cy="4525963"/>
          </a:xfrm>
        </p:spPr>
        <p:txBody>
          <a:bodyPr/>
          <a:lstStyle>
            <a:lvl1pPr>
              <a:buFont typeface="Calibri" pitchFamily="34" charset="0"/>
              <a:buChar char="•"/>
              <a:defRPr sz="3000" baseline="0">
                <a:latin typeface="Helvetica LT Std" pitchFamily="34" charset="0"/>
              </a:defRPr>
            </a:lvl1pPr>
            <a:lvl2pPr>
              <a:buFont typeface="Calibri" pitchFamily="34" charset="0"/>
              <a:buChar char="•"/>
              <a:defRPr sz="2600">
                <a:latin typeface="Helvetica LT Std" pitchFamily="34" charset="0"/>
              </a:defRPr>
            </a:lvl2pPr>
            <a:lvl3pPr>
              <a:buFont typeface="Calibri" pitchFamily="34" charset="0"/>
              <a:buChar char="•"/>
              <a:defRPr sz="2200">
                <a:latin typeface="Helvetica LT Std" pitchFamily="34" charset="0"/>
              </a:defRPr>
            </a:lvl3pPr>
            <a:lvl4pPr>
              <a:buFont typeface="Calibri" pitchFamily="34" charset="0"/>
              <a:buChar char="•"/>
              <a:defRPr sz="1800">
                <a:latin typeface="Helvetica LT Std" pitchFamily="34" charset="0"/>
              </a:defRPr>
            </a:lvl4pPr>
            <a:lvl5pPr>
              <a:buFont typeface="Calibri" pitchFamily="34" charset="0"/>
              <a:buChar char="•"/>
              <a:defRPr sz="1400">
                <a:latin typeface="Helvetica LT St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27B44E6-ABD2-4CD1-9A15-7CD06752C6A0}"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451AA-35B8-4E92-9B64-80A5B176F18E}" type="slidenum">
              <a:rPr lang="en-US" smtClean="0"/>
              <a:pPr/>
              <a:t>‹#›</a:t>
            </a:fld>
            <a:endParaRPr lang="en-US"/>
          </a:p>
        </p:txBody>
      </p:sp>
      <p:pic>
        <p:nvPicPr>
          <p:cNvPr id="2050" name="Picture 2" descr="C:\Users\crnojevic\Downloads\ktios_logo_Q_alone_[Converted].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 y="299344"/>
            <a:ext cx="1149986" cy="112940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rot="10800000">
            <a:off x="152400" y="1524000"/>
            <a:ext cx="8763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840B4F-226D-40A6-8B95-5278EBDC5862}" type="datetimeFigureOut">
              <a:rPr lang="en-US" smtClean="0"/>
              <a:pPr/>
              <a:t>3/7/2015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32178-A6F7-412E-9C05-5C7C214475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B44E6-ABD2-4CD1-9A15-7CD06752C6A0}" type="datetimeFigureOut">
              <a:rPr lang="en-US" smtClean="0"/>
              <a:pPr/>
              <a:t>3/7/2015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451AA-35B8-4E92-9B64-80A5B176F18E}" type="slidenum">
              <a:rPr lang="en-US" smtClean="0"/>
              <a:pPr/>
              <a:t>‹#›</a:t>
            </a:fld>
            <a:endParaRPr lang="en-US"/>
          </a:p>
        </p:txBody>
      </p:sp>
    </p:spTree>
    <p:extLst>
      <p:ext uri="{BB962C8B-B14F-4D97-AF65-F5344CB8AC3E}">
        <p14:creationId xmlns:p14="http://schemas.microsoft.com/office/powerpoint/2010/main" val="30727418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10.xml"/><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image" Target="../media/image24.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11.xml"/><Relationship Id="rId7"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5.emf"/><Relationship Id="rId5" Type="http://schemas.openxmlformats.org/officeDocument/2006/relationships/oleObject" Target="../embeddings/oleObject4.bin"/><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27.png"/><Relationship Id="rId5" Type="http://schemas.openxmlformats.org/officeDocument/2006/relationships/image" Target="../media/image28.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00.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628800"/>
            <a:ext cx="6768752" cy="4943472"/>
          </a:xfrm>
        </p:spPr>
        <p:txBody>
          <a:bodyPr>
            <a:noAutofit/>
          </a:bodyPr>
          <a:lstStyle/>
          <a:p>
            <a:pPr algn="l">
              <a:spcBef>
                <a:spcPts val="0"/>
              </a:spcBef>
            </a:pPr>
            <a:r>
              <a:rPr lang="x-none" sz="3200" b="1" smtClean="0"/>
              <a:t/>
            </a:r>
            <a:br>
              <a:rPr lang="x-none" sz="3200" b="1" smtClean="0"/>
            </a:br>
            <a:r>
              <a:rPr lang="en-US" sz="3200" b="1" dirty="0"/>
              <a:t>Codes on </a:t>
            </a:r>
            <a:br>
              <a:rPr lang="en-US" sz="3200" b="1" dirty="0"/>
            </a:br>
            <a:r>
              <a:rPr lang="en-US" sz="3200" b="1" dirty="0"/>
              <a:t>Random Geometric Graphs</a:t>
            </a:r>
            <a:r>
              <a:rPr lang="en-US" sz="3600" b="1" dirty="0" smtClean="0">
                <a:latin typeface="+mn-lt"/>
              </a:rPr>
              <a:t/>
            </a:r>
            <a:br>
              <a:rPr lang="en-US" sz="3600" b="1" dirty="0" smtClean="0">
                <a:latin typeface="+mn-lt"/>
              </a:rPr>
            </a:br>
            <a:r>
              <a:rPr lang="en-US" sz="1400" b="1" dirty="0" smtClean="0"/>
              <a:t/>
            </a:r>
            <a:br>
              <a:rPr lang="en-US" sz="1400" b="1" dirty="0" smtClean="0"/>
            </a:br>
            <a:r>
              <a:rPr lang="en-GB" sz="1800" b="1" dirty="0" err="1"/>
              <a:t>Dejan</a:t>
            </a:r>
            <a:r>
              <a:rPr lang="en-GB" sz="1800" b="1" dirty="0"/>
              <a:t> </a:t>
            </a:r>
            <a:r>
              <a:rPr lang="en-GB" sz="1800" b="1" dirty="0" err="1"/>
              <a:t>Vukobratović</a:t>
            </a:r>
            <a:r>
              <a:rPr lang="en-GB" sz="1800" b="1" dirty="0"/>
              <a:t> </a:t>
            </a:r>
            <a:r>
              <a:rPr lang="en-GB" sz="1800" b="1" dirty="0" smtClean="0"/>
              <a:t/>
            </a:r>
            <a:br>
              <a:rPr lang="en-GB" sz="1800" b="1" dirty="0" smtClean="0"/>
            </a:br>
            <a:r>
              <a:rPr lang="en-GB" sz="1600" dirty="0" smtClean="0"/>
              <a:t>Associate Professor, </a:t>
            </a:r>
            <a:r>
              <a:rPr lang="en-GB" sz="1600" dirty="0" smtClean="0"/>
              <a:t/>
            </a:r>
            <a:br>
              <a:rPr lang="en-GB" sz="1600" dirty="0" smtClean="0"/>
            </a:br>
            <a:r>
              <a:rPr lang="en-GB" sz="1600" dirty="0" smtClean="0"/>
              <a:t>DEET-UNS</a:t>
            </a:r>
            <a:br>
              <a:rPr lang="en-GB" sz="1600" dirty="0" smtClean="0"/>
            </a:br>
            <a:r>
              <a:rPr lang="en-GB" sz="1600" dirty="0" smtClean="0"/>
              <a:t>University of Novi Sad, Serbia</a:t>
            </a:r>
            <a:r>
              <a:rPr lang="en-GB" sz="1600" dirty="0" smtClean="0"/>
              <a:t/>
            </a:r>
            <a:br>
              <a:rPr lang="en-GB" sz="1600" dirty="0" smtClean="0"/>
            </a:br>
            <a:r>
              <a:rPr lang="en-GB" sz="1600" dirty="0" smtClean="0"/>
              <a:t/>
            </a:r>
            <a:br>
              <a:rPr lang="en-GB" sz="1600" dirty="0" smtClean="0"/>
            </a:br>
            <a:r>
              <a:rPr lang="en-GB" sz="1800" dirty="0" smtClean="0"/>
              <a:t>Joint work </a:t>
            </a:r>
            <a:r>
              <a:rPr lang="en-GB" sz="1800" dirty="0" smtClean="0"/>
              <a:t>with </a:t>
            </a:r>
            <a:r>
              <a:rPr lang="en-GB" sz="1800" b="1" dirty="0"/>
              <a:t>D. </a:t>
            </a:r>
            <a:r>
              <a:rPr lang="en-GB" sz="1800" b="1" dirty="0" err="1"/>
              <a:t>Bajovi</a:t>
            </a:r>
            <a:r>
              <a:rPr lang="x-none" sz="1800" b="1"/>
              <a:t>ć</a:t>
            </a:r>
            <a:r>
              <a:rPr lang="en-US" sz="1800" b="1" dirty="0"/>
              <a:t>, D. </a:t>
            </a:r>
            <a:r>
              <a:rPr lang="en-US" sz="1800" b="1" dirty="0" err="1"/>
              <a:t>Jakoveti</a:t>
            </a:r>
            <a:r>
              <a:rPr lang="en-GB" sz="1800" b="1" dirty="0" smtClean="0"/>
              <a:t>ć, V. </a:t>
            </a:r>
            <a:r>
              <a:rPr lang="en-GB" sz="1800" b="1" dirty="0" err="1" smtClean="0"/>
              <a:t>Crnojevi</a:t>
            </a:r>
            <a:r>
              <a:rPr lang="sr-Latn-RS" sz="1800" b="1" dirty="0" smtClean="0"/>
              <a:t>ć</a:t>
            </a:r>
            <a:r>
              <a:rPr lang="en-US" sz="1800" b="1" dirty="0" smtClean="0"/>
              <a:t> </a:t>
            </a:r>
            <a:r>
              <a:rPr lang="en-US" sz="1800" b="1" dirty="0"/>
              <a:t>(UNS</a:t>
            </a:r>
            <a:r>
              <a:rPr lang="en-US" sz="1800" b="1" dirty="0" smtClean="0"/>
              <a:t>)</a:t>
            </a:r>
            <a:r>
              <a:rPr lang="en-GB" sz="1800" dirty="0" smtClean="0"/>
              <a:t/>
            </a:r>
            <a:br>
              <a:rPr lang="en-GB" sz="1800" dirty="0" smtClean="0"/>
            </a:br>
            <a:r>
              <a:rPr lang="en-US" sz="1600" b="1" i="1" dirty="0" smtClean="0"/>
              <a:t/>
            </a:r>
            <a:br>
              <a:rPr lang="en-US" sz="1600" b="1" i="1" dirty="0" smtClean="0"/>
            </a:br>
            <a:endParaRPr lang="sr-Latn-C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956376" y="1933344"/>
            <a:ext cx="648072" cy="316065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8463711" y="3218919"/>
            <a:ext cx="776238" cy="369332"/>
          </a:xfrm>
          <a:prstGeom prst="rect">
            <a:avLst/>
          </a:prstGeom>
          <a:noFill/>
        </p:spPr>
        <p:txBody>
          <a:bodyPr wrap="none" rtlCol="0">
            <a:spAutoFit/>
          </a:bodyPr>
          <a:lstStyle/>
          <a:p>
            <a:r>
              <a:rPr lang="en-US" dirty="0" smtClean="0"/>
              <a:t>Frame</a:t>
            </a:r>
            <a:endParaRPr lang="en-US" dirty="0"/>
          </a:p>
        </p:txBody>
      </p:sp>
      <p:sp>
        <p:nvSpPr>
          <p:cNvPr id="29" name="TextBox 28"/>
          <p:cNvSpPr txBox="1"/>
          <p:nvPr/>
        </p:nvSpPr>
        <p:spPr>
          <a:xfrm>
            <a:off x="7870080" y="1421204"/>
            <a:ext cx="756938" cy="369332"/>
          </a:xfrm>
          <a:prstGeom prst="rect">
            <a:avLst/>
          </a:prstGeom>
          <a:noFill/>
        </p:spPr>
        <p:txBody>
          <a:bodyPr wrap="none" rtlCol="0">
            <a:spAutoFit/>
          </a:bodyPr>
          <a:lstStyle/>
          <a:p>
            <a:r>
              <a:rPr lang="el-GR" i="1" dirty="0" smtClean="0">
                <a:latin typeface="Times New Roman" pitchFamily="18" charset="0"/>
                <a:cs typeface="Times New Roman" pitchFamily="18" charset="0"/>
              </a:rPr>
              <a:t>τ</a:t>
            </a:r>
            <a:r>
              <a:rPr lang="en-US" i="1" dirty="0" smtClean="0">
                <a:latin typeface="Times New Roman" pitchFamily="18" charset="0"/>
                <a:cs typeface="Times New Roman" pitchFamily="18" charset="0"/>
              </a:rPr>
              <a:t> </a:t>
            </a:r>
            <a:r>
              <a:rPr lang="en-US" dirty="0" smtClean="0"/>
              <a:t>slots</a:t>
            </a:r>
            <a:endParaRPr lang="en-US" dirty="0"/>
          </a:p>
        </p:txBody>
      </p:sp>
      <p:sp>
        <p:nvSpPr>
          <p:cNvPr id="2" name="Title 1"/>
          <p:cNvSpPr>
            <a:spLocks noGrp="1"/>
          </p:cNvSpPr>
          <p:nvPr>
            <p:ph type="title"/>
          </p:nvPr>
        </p:nvSpPr>
        <p:spPr/>
        <p:txBody>
          <a:bodyPr/>
          <a:lstStyle/>
          <a:p>
            <a:r>
              <a:rPr lang="en-US" dirty="0" smtClean="0"/>
              <a:t>Framed Slotted </a:t>
            </a:r>
            <a:r>
              <a:rPr lang="en-US" dirty="0" smtClean="0"/>
              <a:t>ALOHA </a:t>
            </a:r>
            <a:endParaRPr lang="sr-Latn-RS" dirty="0"/>
          </a:p>
        </p:txBody>
      </p:sp>
      <mc:AlternateContent xmlns:mc="http://schemas.openxmlformats.org/markup-compatibility/2006">
        <mc:Choice xmlns:a14="http://schemas.microsoft.com/office/drawing/2010/main" Requires="a14">
          <p:sp>
            <p:nvSpPr>
              <p:cNvPr id="8" name="Content Placeholder 2"/>
              <p:cNvSpPr>
                <a:spLocks noGrp="1"/>
              </p:cNvSpPr>
              <p:nvPr>
                <p:ph idx="1"/>
              </p:nvPr>
            </p:nvSpPr>
            <p:spPr>
              <a:xfrm>
                <a:off x="456795" y="1644040"/>
                <a:ext cx="5626968" cy="3813075"/>
              </a:xfrm>
            </p:spPr>
            <p:txBody>
              <a:bodyPr>
                <a:noAutofit/>
              </a:bodyPr>
              <a:lstStyle/>
              <a:p>
                <a:pPr marL="285750" indent="-285750">
                  <a:buFont typeface="Wingdings" pitchFamily="2" charset="2"/>
                  <a:buChar char="§"/>
                </a:pPr>
                <a:r>
                  <a:rPr lang="en-US" sz="2000" b="0" dirty="0" smtClean="0"/>
                  <a:t>Slots </a:t>
                </a:r>
                <a:r>
                  <a:rPr lang="en-US" sz="2000" b="0" dirty="0" smtClean="0"/>
                  <a:t>are organized in </a:t>
                </a:r>
                <a:r>
                  <a:rPr lang="en-US" sz="2000" b="0" dirty="0" smtClean="0"/>
                  <a:t>frames</a:t>
                </a:r>
                <a:endParaRPr lang="en-US" sz="2000" b="0" dirty="0" smtClean="0"/>
              </a:p>
              <a:p>
                <a:pPr marL="285750" indent="-285750">
                  <a:buFont typeface="Wingdings" pitchFamily="2" charset="2"/>
                  <a:buChar char="§"/>
                </a:pPr>
                <a:r>
                  <a:rPr lang="en-US" sz="2000" b="0" dirty="0" smtClean="0"/>
                  <a:t>If a user has a packet to send, it will send in upcoming frame in a </a:t>
                </a:r>
                <a:r>
                  <a:rPr lang="en-US" sz="2000" b="0" dirty="0" smtClean="0"/>
                  <a:t>randomly selected </a:t>
                </a:r>
                <a:r>
                  <a:rPr lang="en-US" sz="2000" b="0" dirty="0" smtClean="0"/>
                  <a:t>slot</a:t>
                </a:r>
                <a:endParaRPr lang="en-US" sz="2000" b="0" dirty="0" smtClean="0"/>
              </a:p>
              <a:p>
                <a:pPr marL="342900" lvl="2" indent="-342900">
                  <a:buFont typeface="Wingdings" pitchFamily="2" charset="2"/>
                  <a:buChar char="§"/>
                </a:pPr>
                <a:r>
                  <a:rPr lang="en-US" sz="2000" b="0" dirty="0" smtClean="0"/>
                  <a:t>Average </a:t>
                </a:r>
                <a:r>
                  <a:rPr lang="en-US" sz="2000" b="0" dirty="0"/>
                  <a:t>load is </a:t>
                </a:r>
                <a14:m>
                  <m:oMath xmlns:m="http://schemas.openxmlformats.org/officeDocument/2006/math">
                    <m:r>
                      <m:rPr>
                        <m:sty m:val="p"/>
                      </m:rPr>
                      <a:rPr lang="en-US" sz="2000" b="0" i="1" dirty="0">
                        <a:latin typeface="Cambria Math"/>
                      </a:rPr>
                      <m:t>G</m:t>
                    </m:r>
                    <m:r>
                      <a:rPr lang="en-US" sz="2000" b="0" dirty="0">
                        <a:latin typeface="Cambria Math"/>
                      </a:rPr>
                      <m:t>=</m:t>
                    </m:r>
                    <m:f>
                      <m:fPr>
                        <m:ctrlPr>
                          <a:rPr lang="en-US" sz="2000" b="0" i="1" dirty="0" smtClean="0">
                            <a:latin typeface="Cambria Math"/>
                          </a:rPr>
                        </m:ctrlPr>
                      </m:fPr>
                      <m:num>
                        <m:r>
                          <a:rPr lang="en-US" sz="2000" b="0" i="1" dirty="0" smtClean="0">
                            <a:latin typeface="Cambria Math"/>
                          </a:rPr>
                          <m:t>𝑛</m:t>
                        </m:r>
                      </m:num>
                      <m:den>
                        <m:r>
                          <m:rPr>
                            <m:nor/>
                          </m:rPr>
                          <a:rPr lang="el-GR" sz="2000" b="0" i="1" dirty="0">
                            <a:latin typeface="Times New Roman" pitchFamily="18" charset="0"/>
                            <a:cs typeface="Times New Roman" pitchFamily="18" charset="0"/>
                          </a:rPr>
                          <m:t>τ</m:t>
                        </m:r>
                      </m:den>
                    </m:f>
                  </m:oMath>
                </a14:m>
                <a:endParaRPr lang="en-US" sz="2000" b="0" dirty="0" smtClean="0"/>
              </a:p>
              <a:p>
                <a:endParaRPr lang="en-US" sz="2000" b="0" dirty="0" smtClean="0"/>
              </a:p>
              <a:p>
                <a:pPr marL="285750" indent="-285750">
                  <a:buFont typeface="Wingdings" pitchFamily="2" charset="2"/>
                  <a:buChar char="§"/>
                </a:pPr>
                <a:r>
                  <a:rPr lang="en-US" sz="2000" b="0" dirty="0" smtClean="0"/>
                  <a:t>Throughput:</a:t>
                </a:r>
              </a:p>
              <a:p>
                <a:pPr lvl="1"/>
                <a:r>
                  <a:rPr lang="en-US" b="0" dirty="0"/>
                  <a:t>Average fraction of singletons: </a:t>
                </a:r>
                <a14:m>
                  <m:oMath xmlns:m="http://schemas.openxmlformats.org/officeDocument/2006/math">
                    <m:r>
                      <a:rPr lang="en-US" sz="2000" b="0" i="0" dirty="0" smtClean="0">
                        <a:latin typeface="Cambria Math"/>
                      </a:rPr>
                      <m:t> </m:t>
                    </m:r>
                    <m:r>
                      <a:rPr lang="en-US" sz="2000" b="0" i="1" dirty="0">
                        <a:latin typeface="Cambria Math"/>
                      </a:rPr>
                      <m:t>𝑇</m:t>
                    </m:r>
                    <m:r>
                      <a:rPr lang="en-US" sz="2000" b="0" i="1" dirty="0">
                        <a:latin typeface="Cambria Math"/>
                      </a:rPr>
                      <m:t>=</m:t>
                    </m:r>
                    <m:r>
                      <a:rPr lang="en-US" sz="2000" b="0" i="1" dirty="0">
                        <a:latin typeface="Cambria Math"/>
                      </a:rPr>
                      <m:t>𝐺</m:t>
                    </m:r>
                    <m:sSup>
                      <m:sSupPr>
                        <m:ctrlPr>
                          <a:rPr lang="en-US" sz="2000" b="0" i="1" dirty="0">
                            <a:latin typeface="Cambria Math"/>
                          </a:rPr>
                        </m:ctrlPr>
                      </m:sSupPr>
                      <m:e>
                        <m:r>
                          <a:rPr lang="en-US" sz="2000" b="0" i="1" dirty="0">
                            <a:latin typeface="Cambria Math"/>
                          </a:rPr>
                          <m:t>𝑒</m:t>
                        </m:r>
                      </m:e>
                      <m:sup>
                        <m:r>
                          <a:rPr lang="en-US" sz="2000" b="0" i="1" dirty="0">
                            <a:latin typeface="Cambria Math"/>
                          </a:rPr>
                          <m:t>−</m:t>
                        </m:r>
                        <m:r>
                          <a:rPr lang="en-US" sz="2000" b="0" i="1" dirty="0">
                            <a:latin typeface="Cambria Math"/>
                          </a:rPr>
                          <m:t>𝐺</m:t>
                        </m:r>
                      </m:sup>
                    </m:sSup>
                  </m:oMath>
                </a14:m>
                <a:endParaRPr lang="en-US" sz="2000" b="0" i="1" dirty="0" smtClean="0">
                  <a:latin typeface="Cambria Math"/>
                </a:endParaRPr>
              </a:p>
              <a:p>
                <a:pPr lvl="1"/>
                <a14:m>
                  <m:oMath xmlns:m="http://schemas.openxmlformats.org/officeDocument/2006/math">
                    <m:sSub>
                      <m:sSubPr>
                        <m:ctrlPr>
                          <a:rPr lang="en-US" b="0" i="1" dirty="0" smtClean="0">
                            <a:latin typeface="Cambria Math"/>
                          </a:rPr>
                        </m:ctrlPr>
                      </m:sSubPr>
                      <m:e>
                        <m:r>
                          <a:rPr lang="en-US" b="0" i="1" dirty="0" smtClean="0">
                            <a:latin typeface="Cambria Math"/>
                          </a:rPr>
                          <m:t>𝑇</m:t>
                        </m:r>
                      </m:e>
                      <m:sub>
                        <m:r>
                          <a:rPr lang="en-US" b="0" i="1" dirty="0" smtClean="0">
                            <a:latin typeface="Cambria Math"/>
                          </a:rPr>
                          <m:t>𝑚𝑎𝑥</m:t>
                        </m:r>
                      </m:sub>
                    </m:sSub>
                    <m:r>
                      <a:rPr lang="en-US" b="0" i="1" dirty="0">
                        <a:latin typeface="Cambria Math"/>
                      </a:rPr>
                      <m:t>=</m:t>
                    </m:r>
                    <m:f>
                      <m:fPr>
                        <m:ctrlPr>
                          <a:rPr lang="en-US" b="0" i="1" dirty="0">
                            <a:latin typeface="Cambria Math"/>
                          </a:rPr>
                        </m:ctrlPr>
                      </m:fPr>
                      <m:num>
                        <m:r>
                          <a:rPr lang="en-US" b="0" i="1" dirty="0">
                            <a:latin typeface="Cambria Math"/>
                          </a:rPr>
                          <m:t>1</m:t>
                        </m:r>
                      </m:num>
                      <m:den>
                        <m:r>
                          <a:rPr lang="en-US" b="0" i="1" dirty="0">
                            <a:latin typeface="Cambria Math"/>
                          </a:rPr>
                          <m:t>𝑒</m:t>
                        </m:r>
                      </m:den>
                    </m:f>
                    <m:r>
                      <a:rPr lang="en-US" b="0" i="1" dirty="0" smtClean="0">
                        <a:latin typeface="Cambria Math"/>
                      </a:rPr>
                      <m:t>≈0.37</m:t>
                    </m:r>
                  </m:oMath>
                </a14:m>
                <a:r>
                  <a:rPr lang="en-US" b="0" dirty="0"/>
                  <a:t> </a:t>
                </a:r>
                <a:r>
                  <a:rPr lang="en-US" b="0" dirty="0" smtClean="0"/>
                  <a:t> (when </a:t>
                </a:r>
                <a14:m>
                  <m:oMath xmlns:m="http://schemas.openxmlformats.org/officeDocument/2006/math">
                    <m:r>
                      <a:rPr lang="en-US" b="0" i="1" dirty="0">
                        <a:latin typeface="Cambria Math"/>
                      </a:rPr>
                      <m:t>𝐺</m:t>
                    </m:r>
                    <m:r>
                      <a:rPr lang="en-US" b="0" i="1" dirty="0">
                        <a:latin typeface="Cambria Math"/>
                      </a:rPr>
                      <m:t>=1</m:t>
                    </m:r>
                  </m:oMath>
                </a14:m>
                <a:r>
                  <a:rPr lang="en-US" b="0" dirty="0" smtClean="0"/>
                  <a:t>)</a:t>
                </a:r>
                <a:endParaRPr lang="en-US" b="0" dirty="0"/>
              </a:p>
            </p:txBody>
          </p:sp>
        </mc:Choice>
        <mc:Fallback>
          <p:sp>
            <p:nvSpPr>
              <p:cNvPr id="8" name="Content Placeholder 2"/>
              <p:cNvSpPr>
                <a:spLocks noGrp="1" noRot="1" noChangeAspect="1" noMove="1" noResize="1" noEditPoints="1" noAdjustHandles="1" noChangeArrowheads="1" noChangeShapeType="1" noTextEdit="1"/>
              </p:cNvSpPr>
              <p:nvPr>
                <p:ph idx="1"/>
              </p:nvPr>
            </p:nvSpPr>
            <p:spPr>
              <a:xfrm>
                <a:off x="456795" y="1644040"/>
                <a:ext cx="5626968" cy="3813075"/>
              </a:xfrm>
              <a:blipFill rotWithShape="1">
                <a:blip r:embed="rId2"/>
                <a:stretch>
                  <a:fillRect l="-975" b="-1280"/>
                </a:stretch>
              </a:blipFill>
            </p:spPr>
            <p:txBody>
              <a:bodyPr/>
              <a:lstStyle/>
              <a:p>
                <a:r>
                  <a:rPr lang="sr-Latn-RS">
                    <a:noFill/>
                  </a:rPr>
                  <a:t> </a:t>
                </a:r>
              </a:p>
            </p:txBody>
          </p:sp>
        </mc:Fallback>
      </mc:AlternateContent>
      <p:grpSp>
        <p:nvGrpSpPr>
          <p:cNvPr id="9" name="Group 8"/>
          <p:cNvGrpSpPr/>
          <p:nvPr/>
        </p:nvGrpSpPr>
        <p:grpSpPr>
          <a:xfrm>
            <a:off x="6372200" y="1760240"/>
            <a:ext cx="2232248" cy="4119697"/>
            <a:chOff x="1691680" y="2132856"/>
            <a:chExt cx="1944216" cy="3758320"/>
          </a:xfrm>
        </p:grpSpPr>
        <p:sp>
          <p:nvSpPr>
            <p:cNvPr id="10" name="Oval 9"/>
            <p:cNvSpPr/>
            <p:nvPr/>
          </p:nvSpPr>
          <p:spPr>
            <a:xfrm>
              <a:off x="1691680" y="213285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691680" y="286684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91680" y="358691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691680" y="560314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5400000">
              <a:off x="1538754" y="4565358"/>
              <a:ext cx="675185" cy="369332"/>
            </a:xfrm>
            <a:prstGeom prst="rect">
              <a:avLst/>
            </a:prstGeom>
            <a:noFill/>
          </p:spPr>
          <p:txBody>
            <a:bodyPr wrap="none" rtlCol="0">
              <a:spAutoFit/>
            </a:bodyPr>
            <a:lstStyle/>
            <a:p>
              <a:r>
                <a:rPr lang="en-US" dirty="0" smtClean="0"/>
                <a:t>.   .   .</a:t>
              </a:r>
              <a:endParaRPr lang="en-US" dirty="0"/>
            </a:p>
          </p:txBody>
        </p:sp>
        <p:sp>
          <p:nvSpPr>
            <p:cNvPr id="15" name="Rectangle 14"/>
            <p:cNvSpPr/>
            <p:nvPr/>
          </p:nvSpPr>
          <p:spPr>
            <a:xfrm>
              <a:off x="3275856" y="2592710"/>
              <a:ext cx="216024"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75856" y="2808735"/>
              <a:ext cx="216024"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75856" y="3024758"/>
              <a:ext cx="216024"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275856" y="3240782"/>
              <a:ext cx="216024"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75856" y="4608934"/>
              <a:ext cx="216024"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5400000">
              <a:off x="3113637" y="3825757"/>
              <a:ext cx="675185" cy="369332"/>
            </a:xfrm>
            <a:prstGeom prst="rect">
              <a:avLst/>
            </a:prstGeom>
            <a:noFill/>
          </p:spPr>
          <p:txBody>
            <a:bodyPr wrap="none" rtlCol="0">
              <a:spAutoFit/>
            </a:bodyPr>
            <a:lstStyle/>
            <a:p>
              <a:r>
                <a:rPr lang="en-US" dirty="0" smtClean="0"/>
                <a:t>.   .   .</a:t>
              </a:r>
              <a:endParaRPr lang="en-US" dirty="0"/>
            </a:p>
          </p:txBody>
        </p:sp>
      </p:grpSp>
      <p:cxnSp>
        <p:nvCxnSpPr>
          <p:cNvPr id="23" name="Straight Connector 22"/>
          <p:cNvCxnSpPr/>
          <p:nvPr/>
        </p:nvCxnSpPr>
        <p:spPr>
          <a:xfrm>
            <a:off x="6702903" y="1918104"/>
            <a:ext cx="1488166" cy="434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5" idx="1"/>
          </p:cNvCxnSpPr>
          <p:nvPr/>
        </p:nvCxnSpPr>
        <p:spPr>
          <a:xfrm flipV="1">
            <a:off x="6523968" y="2382709"/>
            <a:ext cx="1667101" cy="35519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6"/>
            <a:endCxn id="17" idx="1"/>
          </p:cNvCxnSpPr>
          <p:nvPr/>
        </p:nvCxnSpPr>
        <p:spPr>
          <a:xfrm flipV="1">
            <a:off x="6702903" y="2856300"/>
            <a:ext cx="1488166" cy="65568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7"/>
            <a:endCxn id="19" idx="1"/>
          </p:cNvCxnSpPr>
          <p:nvPr/>
        </p:nvCxnSpPr>
        <p:spPr>
          <a:xfrm flipV="1">
            <a:off x="6654473" y="4592801"/>
            <a:ext cx="1536596" cy="1017646"/>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14648" y="1188368"/>
            <a:ext cx="852349"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n</a:t>
            </a:r>
            <a:r>
              <a:rPr lang="en-US" dirty="0" smtClean="0"/>
              <a:t> users</a:t>
            </a:r>
            <a:endParaRPr lang="en-US" dirty="0"/>
          </a:p>
        </p:txBody>
      </p:sp>
      <p:sp>
        <p:nvSpPr>
          <p:cNvPr id="30" name="TextBox 29"/>
          <p:cNvSpPr txBox="1"/>
          <p:nvPr/>
        </p:nvSpPr>
        <p:spPr>
          <a:xfrm>
            <a:off x="438516" y="6322953"/>
            <a:ext cx="7068923" cy="553998"/>
          </a:xfrm>
          <a:prstGeom prst="rect">
            <a:avLst/>
          </a:prstGeom>
          <a:noFill/>
        </p:spPr>
        <p:txBody>
          <a:bodyPr wrap="none" rtlCol="0">
            <a:spAutoFit/>
          </a:bodyPr>
          <a:lstStyle/>
          <a:p>
            <a:r>
              <a:rPr lang="en-US" sz="1500" dirty="0">
                <a:solidFill>
                  <a:srgbClr val="C00000"/>
                </a:solidFill>
              </a:rPr>
              <a:t>H. Okada, Y. Igarashi, Y. Nakanishi, ”Analysis and application of framed ALOHA channel in </a:t>
            </a:r>
            <a:r>
              <a:rPr lang="en-US" sz="1500" dirty="0" smtClean="0">
                <a:solidFill>
                  <a:srgbClr val="C00000"/>
                </a:solidFill>
              </a:rPr>
              <a:t/>
            </a:r>
            <a:br>
              <a:rPr lang="en-US" sz="1500" dirty="0" smtClean="0">
                <a:solidFill>
                  <a:srgbClr val="C00000"/>
                </a:solidFill>
              </a:rPr>
            </a:br>
            <a:r>
              <a:rPr lang="en-US" sz="1500" dirty="0" smtClean="0">
                <a:solidFill>
                  <a:srgbClr val="C00000"/>
                </a:solidFill>
              </a:rPr>
              <a:t>satellite </a:t>
            </a:r>
            <a:r>
              <a:rPr lang="en-US" sz="1500" dirty="0">
                <a:solidFill>
                  <a:srgbClr val="C00000"/>
                </a:solidFill>
              </a:rPr>
              <a:t>packet switching networks”, Electronics and Communications, </a:t>
            </a:r>
            <a:r>
              <a:rPr lang="en-US" sz="1500" dirty="0" smtClean="0">
                <a:solidFill>
                  <a:srgbClr val="C00000"/>
                </a:solidFill>
              </a:rPr>
              <a:t>1977.</a:t>
            </a:r>
            <a:endParaRPr lang="en-US" sz="1500" dirty="0">
              <a:solidFill>
                <a:srgbClr val="C00000"/>
              </a:solidFill>
            </a:endParaRPr>
          </a:p>
        </p:txBody>
      </p:sp>
      <p:sp>
        <p:nvSpPr>
          <p:cNvPr id="31" name="Text Placeholder 3"/>
          <p:cNvSpPr>
            <a:spLocks noGrp="1"/>
          </p:cNvSpPr>
          <p:nvPr>
            <p:ph type="body" idx="1"/>
          </p:nvPr>
        </p:nvSpPr>
        <p:spPr>
          <a:xfrm>
            <a:off x="457200" y="1535113"/>
            <a:ext cx="4546848" cy="639762"/>
          </a:xfrm>
        </p:spPr>
        <p:txBody>
          <a:bodyPr/>
          <a:lstStyle/>
          <a:p>
            <a:r>
              <a:rPr lang="en-US" dirty="0" smtClean="0"/>
              <a:t>FSA protocol</a:t>
            </a:r>
            <a:endParaRPr lang="sr-Latn-RS" dirty="0"/>
          </a:p>
        </p:txBody>
      </p:sp>
      <p:cxnSp>
        <p:nvCxnSpPr>
          <p:cNvPr id="33" name="Straight Connector 32"/>
          <p:cNvCxnSpPr/>
          <p:nvPr/>
        </p:nvCxnSpPr>
        <p:spPr>
          <a:xfrm>
            <a:off x="438516" y="6322953"/>
            <a:ext cx="84539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8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
          <p:cNvSpPr>
            <a:spLocks noGrp="1"/>
          </p:cNvSpPr>
          <p:nvPr>
            <p:ph type="body" idx="1"/>
          </p:nvPr>
        </p:nvSpPr>
        <p:spPr>
          <a:xfrm>
            <a:off x="457200" y="1535113"/>
            <a:ext cx="4546848" cy="639762"/>
          </a:xfrm>
        </p:spPr>
        <p:txBody>
          <a:bodyPr/>
          <a:lstStyle/>
          <a:p>
            <a:r>
              <a:rPr lang="en-US" dirty="0" smtClean="0"/>
              <a:t>CRD-SA</a:t>
            </a:r>
            <a:r>
              <a:rPr lang="en-US" dirty="0" smtClean="0"/>
              <a:t> protocol</a:t>
            </a:r>
            <a:endParaRPr lang="sr-Latn-RS" dirty="0"/>
          </a:p>
        </p:txBody>
      </p:sp>
      <p:sp>
        <p:nvSpPr>
          <p:cNvPr id="2" name="Title 1"/>
          <p:cNvSpPr>
            <a:spLocks noGrp="1"/>
          </p:cNvSpPr>
          <p:nvPr>
            <p:ph type="title"/>
          </p:nvPr>
        </p:nvSpPr>
        <p:spPr>
          <a:xfrm>
            <a:off x="374848" y="274638"/>
            <a:ext cx="8229600" cy="1143000"/>
          </a:xfrm>
        </p:spPr>
        <p:txBody>
          <a:bodyPr>
            <a:normAutofit fontScale="90000"/>
          </a:bodyPr>
          <a:lstStyle/>
          <a:p>
            <a:r>
              <a:rPr lang="en-US" dirty="0" smtClean="0"/>
              <a:t>Collision Resolution Diversity </a:t>
            </a:r>
            <a:r>
              <a:rPr lang="en-US" dirty="0" smtClean="0"/>
              <a:t/>
            </a:r>
            <a:br>
              <a:rPr lang="en-US" dirty="0" smtClean="0"/>
            </a:br>
            <a:r>
              <a:rPr lang="en-US" dirty="0" smtClean="0"/>
              <a:t>Slotted ALOHA</a:t>
            </a:r>
            <a:endParaRPr lang="en-US" dirty="0"/>
          </a:p>
        </p:txBody>
      </p:sp>
      <mc:AlternateContent xmlns:mc="http://schemas.openxmlformats.org/markup-compatibility/2006">
        <mc:Choice xmlns:a14="http://schemas.microsoft.com/office/drawing/2010/main" Requires="a14">
          <p:sp>
            <p:nvSpPr>
              <p:cNvPr id="7" name="Rectangle 6"/>
              <p:cNvSpPr/>
              <p:nvPr/>
            </p:nvSpPr>
            <p:spPr>
              <a:xfrm>
                <a:off x="458117" y="2288696"/>
                <a:ext cx="6192688" cy="3847207"/>
              </a:xfrm>
              <a:prstGeom prst="rect">
                <a:avLst/>
              </a:prstGeom>
            </p:spPr>
            <p:txBody>
              <a:bodyPr wrap="square">
                <a:spAutoFit/>
              </a:bodyPr>
              <a:lstStyle/>
              <a:p>
                <a:pPr marL="285750" indent="-285750">
                  <a:spcBef>
                    <a:spcPct val="20000"/>
                  </a:spcBef>
                  <a:buFont typeface="Wingdings" pitchFamily="2" charset="2"/>
                  <a:buChar char="§"/>
                </a:pPr>
                <a:r>
                  <a:rPr lang="en-US" sz="2000" dirty="0" smtClean="0"/>
                  <a:t>Users </a:t>
                </a:r>
                <a:r>
                  <a:rPr lang="en-US" sz="2000" dirty="0"/>
                  <a:t>repeat </a:t>
                </a:r>
                <a:r>
                  <a:rPr lang="en-US" sz="2000" dirty="0"/>
                  <a:t>transmissions </a:t>
                </a:r>
                <a:r>
                  <a:rPr lang="en-US" sz="2000" dirty="0"/>
                  <a:t>in </a:t>
                </a:r>
                <a:r>
                  <a:rPr lang="en-US" sz="2000" dirty="0"/>
                  <a:t>multiple </a:t>
                </a:r>
                <a:r>
                  <a:rPr lang="en-US" sz="2000" dirty="0" smtClean="0"/>
                  <a:t>slots</a:t>
                </a:r>
                <a:endParaRPr lang="sr-Latn-RS" sz="2000" dirty="0" smtClean="0"/>
              </a:p>
              <a:p>
                <a:pPr marL="742950" lvl="1" indent="-285750">
                  <a:spcBef>
                    <a:spcPct val="20000"/>
                  </a:spcBef>
                  <a:buFont typeface="Wingdings" pitchFamily="2" charset="2"/>
                  <a:buChar char="§"/>
                </a:pPr>
                <a:r>
                  <a:rPr lang="sr-Latn-RS" sz="2000" dirty="0" smtClean="0"/>
                  <a:t>Repetition information in packet header</a:t>
                </a:r>
                <a:endParaRPr lang="en-US" sz="2000" dirty="0"/>
              </a:p>
              <a:p>
                <a:pPr marL="285750" indent="-285750">
                  <a:spcBef>
                    <a:spcPct val="20000"/>
                  </a:spcBef>
                  <a:buFont typeface="Wingdings" pitchFamily="2" charset="2"/>
                  <a:buChar char="§"/>
                </a:pPr>
                <a:r>
                  <a:rPr lang="en-US" sz="2000" dirty="0"/>
                  <a:t>Same </a:t>
                </a:r>
                <a:r>
                  <a:rPr lang="en-US" sz="2000" dirty="0"/>
                  <a:t>number of </a:t>
                </a:r>
                <a:r>
                  <a:rPr lang="en-US" sz="2000" dirty="0"/>
                  <a:t>repetitions </a:t>
                </a:r>
                <a:r>
                  <a:rPr lang="en-US" sz="2000" dirty="0"/>
                  <a:t>per user</a:t>
                </a:r>
              </a:p>
              <a:p>
                <a:endParaRPr lang="en-US" sz="2000" dirty="0"/>
              </a:p>
              <a:p>
                <a:endParaRPr lang="en-US" sz="2000" dirty="0"/>
              </a:p>
              <a:p>
                <a:pPr marL="285750" lvl="2" indent="-285750">
                  <a:spcBef>
                    <a:spcPct val="20000"/>
                  </a:spcBef>
                  <a:buFont typeface="Wingdings" pitchFamily="2" charset="2"/>
                  <a:buChar char="§"/>
                </a:pPr>
                <a:r>
                  <a:rPr lang="en-US" sz="2000" dirty="0">
                    <a:solidFill>
                      <a:schemeClr val="accent2"/>
                    </a:solidFill>
                  </a:rPr>
                  <a:t>Collisions </a:t>
                </a:r>
                <a:r>
                  <a:rPr lang="en-US" sz="2000" dirty="0">
                    <a:solidFill>
                      <a:schemeClr val="accent2"/>
                    </a:solidFill>
                  </a:rPr>
                  <a:t>can be </a:t>
                </a:r>
                <a:r>
                  <a:rPr lang="en-US" sz="2000" dirty="0" smtClean="0">
                    <a:solidFill>
                      <a:schemeClr val="accent2"/>
                    </a:solidFill>
                  </a:rPr>
                  <a:t>exploited</a:t>
                </a:r>
                <a:endParaRPr lang="en-US" sz="2000" dirty="0">
                  <a:solidFill>
                    <a:schemeClr val="accent2"/>
                  </a:solidFill>
                </a:endParaRPr>
              </a:p>
              <a:p>
                <a:endParaRPr lang="en-US" sz="2000" dirty="0" smtClean="0">
                  <a:solidFill>
                    <a:srgbClr val="C00000"/>
                  </a:solidFill>
                </a:endParaRPr>
              </a:p>
              <a:p>
                <a:pPr marL="285750" indent="-285750">
                  <a:spcBef>
                    <a:spcPct val="20000"/>
                  </a:spcBef>
                  <a:buFont typeface="Wingdings" pitchFamily="2" charset="2"/>
                  <a:buChar char="§"/>
                </a:pPr>
                <a:r>
                  <a:rPr lang="en-US" sz="2000" dirty="0"/>
                  <a:t>Iterative </a:t>
                </a:r>
                <a:r>
                  <a:rPr lang="en-US" sz="2000" dirty="0"/>
                  <a:t>interference </a:t>
                </a:r>
                <a:r>
                  <a:rPr lang="en-US" sz="2000" dirty="0"/>
                  <a:t>cancellation </a:t>
                </a:r>
                <a:r>
                  <a:rPr lang="en-US" sz="2000" dirty="0" smtClean="0"/>
                  <a:t>across slots</a:t>
                </a:r>
                <a:endParaRPr lang="en-US" sz="2000" dirty="0"/>
              </a:p>
              <a:p>
                <a:pPr marL="285750" indent="-285750">
                  <a:spcBef>
                    <a:spcPct val="20000"/>
                  </a:spcBef>
                  <a:buFont typeface="Wingdings" pitchFamily="2" charset="2"/>
                  <a:buChar char="§"/>
                </a:pPr>
                <a:r>
                  <a:rPr lang="en-US" sz="2000" dirty="0" smtClean="0"/>
                  <a:t>Throughput:</a:t>
                </a:r>
                <a:endParaRPr lang="en-US" sz="2000" dirty="0"/>
              </a:p>
              <a:p>
                <a:pPr>
                  <a:spcBef>
                    <a:spcPct val="20000"/>
                  </a:spcBef>
                </a:pPr>
                <a:r>
                  <a:rPr lang="en-US" sz="2000" dirty="0"/>
                  <a:t> </a:t>
                </a:r>
                <a:r>
                  <a:rPr lang="en-US" sz="2000" dirty="0" smtClean="0"/>
                  <a:t>         </a:t>
                </a:r>
                <a14:m>
                  <m:oMath xmlns:m="http://schemas.openxmlformats.org/officeDocument/2006/math">
                    <m:r>
                      <a:rPr lang="en-US" sz="2000"/>
                      <m:t>𝑇</m:t>
                    </m:r>
                    <m:r>
                      <a:rPr lang="en-US" sz="2000"/>
                      <m:t>≈0.55</m:t>
                    </m:r>
                  </m:oMath>
                </a14:m>
                <a:r>
                  <a:rPr lang="en-US" sz="2000" dirty="0"/>
                  <a:t> for CRDSA with two repetitions per user</a:t>
                </a:r>
              </a:p>
              <a:p>
                <a:pPr marL="342900" indent="-342900">
                  <a:buFont typeface="Arial" pitchFamily="34" charset="0"/>
                  <a:buChar char="•"/>
                </a:pPr>
                <a:endParaRPr lang="en-US" sz="2000" dirty="0"/>
              </a:p>
            </p:txBody>
          </p:sp>
        </mc:Choice>
        <mc:Fallback>
          <p:sp>
            <p:nvSpPr>
              <p:cNvPr id="7" name="Rectangle 6"/>
              <p:cNvSpPr>
                <a:spLocks noRot="1" noChangeAspect="1" noMove="1" noResize="1" noEditPoints="1" noAdjustHandles="1" noChangeArrowheads="1" noChangeShapeType="1" noTextEdit="1"/>
              </p:cNvSpPr>
              <p:nvPr/>
            </p:nvSpPr>
            <p:spPr>
              <a:xfrm>
                <a:off x="458117" y="2288696"/>
                <a:ext cx="6192688" cy="3847207"/>
              </a:xfrm>
              <a:prstGeom prst="rect">
                <a:avLst/>
              </a:prstGeom>
              <a:blipFill rotWithShape="1">
                <a:blip r:embed="rId3"/>
                <a:stretch>
                  <a:fillRect l="-787" t="-791"/>
                </a:stretch>
              </a:blipFill>
            </p:spPr>
            <p:txBody>
              <a:bodyPr/>
              <a:lstStyle/>
              <a:p>
                <a:r>
                  <a:rPr lang="sr-Latn-RS">
                    <a:noFill/>
                  </a:rPr>
                  <a:t> </a:t>
                </a:r>
              </a:p>
            </p:txBody>
          </p:sp>
        </mc:Fallback>
      </mc:AlternateContent>
      <p:sp>
        <p:nvSpPr>
          <p:cNvPr id="5" name="Rectangle 4"/>
          <p:cNvSpPr/>
          <p:nvPr/>
        </p:nvSpPr>
        <p:spPr>
          <a:xfrm>
            <a:off x="436186" y="6307026"/>
            <a:ext cx="8672318" cy="553998"/>
          </a:xfrm>
          <a:prstGeom prst="rect">
            <a:avLst/>
          </a:prstGeom>
        </p:spPr>
        <p:txBody>
          <a:bodyPr wrap="square">
            <a:spAutoFit/>
          </a:bodyPr>
          <a:lstStyle/>
          <a:p>
            <a:r>
              <a:rPr lang="it-IT" sz="1500" dirty="0">
                <a:solidFill>
                  <a:srgbClr val="C00000"/>
                </a:solidFill>
              </a:rPr>
              <a:t>E. Casini, R. De Gaudenzi, O. del Rio Herrero, </a:t>
            </a:r>
            <a:r>
              <a:rPr lang="en-US" sz="1500" dirty="0">
                <a:solidFill>
                  <a:srgbClr val="C00000"/>
                </a:solidFill>
              </a:rPr>
              <a:t>“Contention Resolution Diversity Slotted </a:t>
            </a:r>
            <a:r>
              <a:rPr lang="en-US" sz="1500" dirty="0" smtClean="0">
                <a:solidFill>
                  <a:srgbClr val="C00000"/>
                </a:solidFill>
              </a:rPr>
              <a:t>ALOHA: An </a:t>
            </a:r>
            <a:r>
              <a:rPr lang="en-US" sz="1500" dirty="0">
                <a:solidFill>
                  <a:srgbClr val="C00000"/>
                </a:solidFill>
              </a:rPr>
              <a:t>Enhanced Random Access Scheme for Satellite Access Packet Networks”, IEEE </a:t>
            </a:r>
            <a:r>
              <a:rPr lang="en-US" sz="1500" dirty="0" smtClean="0">
                <a:solidFill>
                  <a:srgbClr val="C00000"/>
                </a:solidFill>
              </a:rPr>
              <a:t>Trans Wireless </a:t>
            </a:r>
            <a:r>
              <a:rPr lang="en-US" sz="1500" dirty="0" err="1" smtClean="0">
                <a:solidFill>
                  <a:srgbClr val="C00000"/>
                </a:solidFill>
              </a:rPr>
              <a:t>Comms</a:t>
            </a:r>
            <a:r>
              <a:rPr lang="en-US" sz="1500" dirty="0">
                <a:solidFill>
                  <a:srgbClr val="C00000"/>
                </a:solidFill>
              </a:rPr>
              <a:t>, April 2007.</a:t>
            </a:r>
          </a:p>
        </p:txBody>
      </p:sp>
      <p:sp>
        <p:nvSpPr>
          <p:cNvPr id="27" name="Rectangle 26"/>
          <p:cNvSpPr/>
          <p:nvPr/>
        </p:nvSpPr>
        <p:spPr>
          <a:xfrm>
            <a:off x="7952184" y="1930680"/>
            <a:ext cx="648072" cy="316065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368008" y="1772816"/>
            <a:ext cx="2232248" cy="4104456"/>
            <a:chOff x="1691680" y="2132856"/>
            <a:chExt cx="1944216" cy="3744416"/>
          </a:xfrm>
        </p:grpSpPr>
        <p:sp>
          <p:nvSpPr>
            <p:cNvPr id="29" name="Oval 28"/>
            <p:cNvSpPr/>
            <p:nvPr/>
          </p:nvSpPr>
          <p:spPr>
            <a:xfrm>
              <a:off x="1691680" y="213285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691680" y="285293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691680" y="35730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691680" y="558924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rot="5400000">
              <a:off x="1538754" y="4565358"/>
              <a:ext cx="675185" cy="369332"/>
            </a:xfrm>
            <a:prstGeom prst="rect">
              <a:avLst/>
            </a:prstGeom>
            <a:noFill/>
          </p:spPr>
          <p:txBody>
            <a:bodyPr wrap="none" rtlCol="0">
              <a:spAutoFit/>
            </a:bodyPr>
            <a:lstStyle/>
            <a:p>
              <a:r>
                <a:rPr lang="en-US" dirty="0" smtClean="0"/>
                <a:t>.   .   .</a:t>
              </a:r>
              <a:endParaRPr lang="en-US" dirty="0"/>
            </a:p>
          </p:txBody>
        </p:sp>
        <p:sp>
          <p:nvSpPr>
            <p:cNvPr id="54" name="Rectangle 53"/>
            <p:cNvSpPr/>
            <p:nvPr/>
          </p:nvSpPr>
          <p:spPr>
            <a:xfrm>
              <a:off x="3275856" y="2564904"/>
              <a:ext cx="216024"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275856" y="2780928"/>
              <a:ext cx="216024"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75856" y="2996952"/>
              <a:ext cx="216024"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275856" y="3212976"/>
              <a:ext cx="216024"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275856" y="4581128"/>
              <a:ext cx="216024"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5400000">
              <a:off x="3113637" y="3797951"/>
              <a:ext cx="675185" cy="369332"/>
            </a:xfrm>
            <a:prstGeom prst="rect">
              <a:avLst/>
            </a:prstGeom>
            <a:noFill/>
          </p:spPr>
          <p:txBody>
            <a:bodyPr wrap="none" rtlCol="0">
              <a:spAutoFit/>
            </a:bodyPr>
            <a:lstStyle/>
            <a:p>
              <a:r>
                <a:rPr lang="en-US" dirty="0" smtClean="0"/>
                <a:t>.   .   .</a:t>
              </a:r>
              <a:endParaRPr lang="en-US" dirty="0"/>
            </a:p>
          </p:txBody>
        </p:sp>
      </p:grpSp>
      <p:sp>
        <p:nvSpPr>
          <p:cNvPr id="60" name="TextBox 59"/>
          <p:cNvSpPr txBox="1"/>
          <p:nvPr/>
        </p:nvSpPr>
        <p:spPr>
          <a:xfrm>
            <a:off x="6110456" y="1190124"/>
            <a:ext cx="879600" cy="369332"/>
          </a:xfrm>
          <a:prstGeom prst="rect">
            <a:avLst/>
          </a:prstGeom>
          <a:noFill/>
        </p:spPr>
        <p:txBody>
          <a:bodyPr wrap="none" rtlCol="0">
            <a:spAutoFit/>
          </a:bodyPr>
          <a:lstStyle/>
          <a:p>
            <a:r>
              <a:rPr lang="en-US" i="1" dirty="0">
                <a:latin typeface="Times New Roman" pitchFamily="18" charset="0"/>
                <a:cs typeface="Times New Roman" pitchFamily="18" charset="0"/>
              </a:rPr>
              <a:t>n</a:t>
            </a:r>
            <a:r>
              <a:rPr lang="en-US" dirty="0"/>
              <a:t> users</a:t>
            </a:r>
          </a:p>
        </p:txBody>
      </p:sp>
      <p:sp>
        <p:nvSpPr>
          <p:cNvPr id="61" name="TextBox 60"/>
          <p:cNvSpPr txBox="1"/>
          <p:nvPr/>
        </p:nvSpPr>
        <p:spPr>
          <a:xfrm>
            <a:off x="7857508" y="1418724"/>
            <a:ext cx="756938" cy="369332"/>
          </a:xfrm>
          <a:prstGeom prst="rect">
            <a:avLst/>
          </a:prstGeom>
          <a:noFill/>
        </p:spPr>
        <p:txBody>
          <a:bodyPr wrap="none" rtlCol="0">
            <a:spAutoFit/>
          </a:bodyPr>
          <a:lstStyle/>
          <a:p>
            <a:r>
              <a:rPr lang="el-GR" i="1" dirty="0" smtClean="0">
                <a:latin typeface="Times New Roman" pitchFamily="18" charset="0"/>
                <a:cs typeface="Times New Roman" pitchFamily="18" charset="0"/>
              </a:rPr>
              <a:t>τ</a:t>
            </a:r>
            <a:r>
              <a:rPr lang="en-US" i="1" dirty="0" smtClean="0">
                <a:latin typeface="Times New Roman" pitchFamily="18" charset="0"/>
                <a:cs typeface="Times New Roman" pitchFamily="18" charset="0"/>
              </a:rPr>
              <a:t> </a:t>
            </a:r>
            <a:r>
              <a:rPr lang="en-US" dirty="0" smtClean="0"/>
              <a:t>slots</a:t>
            </a:r>
            <a:endParaRPr lang="en-US" dirty="0"/>
          </a:p>
        </p:txBody>
      </p:sp>
      <p:cxnSp>
        <p:nvCxnSpPr>
          <p:cNvPr id="62" name="Straight Connector 61"/>
          <p:cNvCxnSpPr/>
          <p:nvPr/>
        </p:nvCxnSpPr>
        <p:spPr>
          <a:xfrm>
            <a:off x="6698711" y="1930680"/>
            <a:ext cx="1488166" cy="434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54" idx="1"/>
          </p:cNvCxnSpPr>
          <p:nvPr/>
        </p:nvCxnSpPr>
        <p:spPr>
          <a:xfrm flipV="1">
            <a:off x="6519776" y="2364805"/>
            <a:ext cx="1667101" cy="35519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1" idx="6"/>
            <a:endCxn id="56" idx="1"/>
          </p:cNvCxnSpPr>
          <p:nvPr/>
        </p:nvCxnSpPr>
        <p:spPr>
          <a:xfrm flipV="1">
            <a:off x="6698711" y="2838396"/>
            <a:ext cx="1488166" cy="67092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2" idx="7"/>
            <a:endCxn id="58" idx="1"/>
          </p:cNvCxnSpPr>
          <p:nvPr/>
        </p:nvCxnSpPr>
        <p:spPr>
          <a:xfrm flipV="1">
            <a:off x="6650281" y="4574897"/>
            <a:ext cx="1536596" cy="1032885"/>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16200000">
            <a:off x="8459519" y="3216255"/>
            <a:ext cx="776238" cy="369332"/>
          </a:xfrm>
          <a:prstGeom prst="rect">
            <a:avLst/>
          </a:prstGeom>
          <a:noFill/>
        </p:spPr>
        <p:txBody>
          <a:bodyPr wrap="none" rtlCol="0">
            <a:spAutoFit/>
          </a:bodyPr>
          <a:lstStyle/>
          <a:p>
            <a:r>
              <a:rPr lang="en-US" dirty="0" smtClean="0"/>
              <a:t>Frame</a:t>
            </a:r>
            <a:endParaRPr lang="en-US" dirty="0"/>
          </a:p>
        </p:txBody>
      </p:sp>
      <p:cxnSp>
        <p:nvCxnSpPr>
          <p:cNvPr id="67" name="Straight Connector 66"/>
          <p:cNvCxnSpPr>
            <a:stCxn id="29" idx="6"/>
            <a:endCxn id="56" idx="1"/>
          </p:cNvCxnSpPr>
          <p:nvPr/>
        </p:nvCxnSpPr>
        <p:spPr>
          <a:xfrm>
            <a:off x="6698711" y="1930680"/>
            <a:ext cx="1488166" cy="907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30" idx="6"/>
          </p:cNvCxnSpPr>
          <p:nvPr/>
        </p:nvCxnSpPr>
        <p:spPr>
          <a:xfrm>
            <a:off x="6698711" y="2719998"/>
            <a:ext cx="1477496" cy="9471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31" idx="6"/>
            <a:endCxn id="55" idx="1"/>
          </p:cNvCxnSpPr>
          <p:nvPr/>
        </p:nvCxnSpPr>
        <p:spPr>
          <a:xfrm flipV="1">
            <a:off x="6698711" y="2601601"/>
            <a:ext cx="1488166" cy="90771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2" idx="7"/>
            <a:endCxn id="56" idx="1"/>
          </p:cNvCxnSpPr>
          <p:nvPr/>
        </p:nvCxnSpPr>
        <p:spPr>
          <a:xfrm flipV="1">
            <a:off x="6650281" y="2838396"/>
            <a:ext cx="1536596" cy="2769386"/>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67544" y="3963522"/>
            <a:ext cx="3240360" cy="47359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34" name="Straight Connector 33"/>
          <p:cNvCxnSpPr/>
          <p:nvPr/>
        </p:nvCxnSpPr>
        <p:spPr>
          <a:xfrm>
            <a:off x="438516" y="6322953"/>
            <a:ext cx="84539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34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par>
                                <p:cTn id="8" presetID="22" presetClass="entr" presetSubtype="8"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down)">
                                      <p:cBhvr>
                                        <p:cTn id="15" dur="500"/>
                                        <p:tgtEl>
                                          <p:spTgt spid="63"/>
                                        </p:tgtEl>
                                      </p:cBhvr>
                                    </p:animEffect>
                                  </p:childTnLst>
                                </p:cTn>
                              </p:par>
                              <p:par>
                                <p:cTn id="16" presetID="22" presetClass="entr" presetSubtype="8"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wipe(left)">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down)">
                                      <p:cBhvr>
                                        <p:cTn id="23" dur="500"/>
                                        <p:tgtEl>
                                          <p:spTgt spid="64"/>
                                        </p:tgtEl>
                                      </p:cBhvr>
                                    </p:animEffect>
                                  </p:childTnLst>
                                </p:cTn>
                              </p:par>
                              <p:par>
                                <p:cTn id="24" presetID="22" presetClass="entr" presetSubtype="4"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down)">
                                      <p:cBhvr>
                                        <p:cTn id="26" dur="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down)">
                                      <p:cBhvr>
                                        <p:cTn id="31" dur="500"/>
                                        <p:tgtEl>
                                          <p:spTgt spid="65"/>
                                        </p:tgtEl>
                                      </p:cBhvr>
                                    </p:animEffect>
                                  </p:childTnLst>
                                </p:cTn>
                              </p:par>
                              <p:par>
                                <p:cTn id="32" presetID="22" presetClass="entr" presetSubtype="4"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down)">
                                      <p:cBhvr>
                                        <p:cTn id="3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endCxn id="54" idx="1"/>
          </p:cNvCxnSpPr>
          <p:nvPr/>
        </p:nvCxnSpPr>
        <p:spPr>
          <a:xfrm flipV="1">
            <a:off x="6519776" y="2364805"/>
            <a:ext cx="1667101" cy="355194"/>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2" name="Text Placeholder 3"/>
          <p:cNvSpPr>
            <a:spLocks noGrp="1"/>
          </p:cNvSpPr>
          <p:nvPr>
            <p:ph type="body" idx="1"/>
          </p:nvPr>
        </p:nvSpPr>
        <p:spPr>
          <a:xfrm>
            <a:off x="457200" y="1535113"/>
            <a:ext cx="5266928" cy="639762"/>
          </a:xfrm>
        </p:spPr>
        <p:txBody>
          <a:bodyPr>
            <a:normAutofit/>
          </a:bodyPr>
          <a:lstStyle/>
          <a:p>
            <a:r>
              <a:rPr lang="en-US" dirty="0"/>
              <a:t>Iterative Interference </a:t>
            </a:r>
            <a:r>
              <a:rPr lang="en-US" dirty="0" smtClean="0"/>
              <a:t>Cancellation (IIC) </a:t>
            </a:r>
            <a:endParaRPr lang="en-US" dirty="0"/>
          </a:p>
        </p:txBody>
      </p:sp>
      <p:sp>
        <p:nvSpPr>
          <p:cNvPr id="2" name="Title 1"/>
          <p:cNvSpPr>
            <a:spLocks noGrp="1"/>
          </p:cNvSpPr>
          <p:nvPr>
            <p:ph type="title"/>
          </p:nvPr>
        </p:nvSpPr>
        <p:spPr>
          <a:xfrm>
            <a:off x="374848" y="274638"/>
            <a:ext cx="8229600" cy="1143000"/>
          </a:xfrm>
        </p:spPr>
        <p:txBody>
          <a:bodyPr>
            <a:normAutofit fontScale="90000"/>
          </a:bodyPr>
          <a:lstStyle/>
          <a:p>
            <a:r>
              <a:rPr lang="en-US" dirty="0" smtClean="0"/>
              <a:t>Collision Resolution Diversity </a:t>
            </a:r>
            <a:r>
              <a:rPr lang="en-US" dirty="0" smtClean="0"/>
              <a:t/>
            </a:r>
            <a:br>
              <a:rPr lang="en-US" dirty="0" smtClean="0"/>
            </a:br>
            <a:r>
              <a:rPr lang="en-US" dirty="0" smtClean="0"/>
              <a:t>Slotted ALOHA</a:t>
            </a:r>
            <a:endParaRPr lang="en-US" dirty="0"/>
          </a:p>
        </p:txBody>
      </p:sp>
      <p:sp>
        <p:nvSpPr>
          <p:cNvPr id="7" name="Rectangle 6"/>
          <p:cNvSpPr/>
          <p:nvPr/>
        </p:nvSpPr>
        <p:spPr>
          <a:xfrm>
            <a:off x="458117" y="2288696"/>
            <a:ext cx="5770067" cy="2800767"/>
          </a:xfrm>
          <a:prstGeom prst="rect">
            <a:avLst/>
          </a:prstGeom>
        </p:spPr>
        <p:txBody>
          <a:bodyPr wrap="square">
            <a:spAutoFit/>
          </a:bodyPr>
          <a:lstStyle/>
          <a:p>
            <a:pPr marL="285750" indent="-285750">
              <a:spcBef>
                <a:spcPct val="20000"/>
              </a:spcBef>
              <a:buFont typeface="Wingdings" pitchFamily="2" charset="2"/>
              <a:buChar char="§"/>
            </a:pPr>
            <a:r>
              <a:rPr lang="en-US" sz="2000" dirty="0" smtClean="0"/>
              <a:t>Once the frame is finished, the base </a:t>
            </a:r>
            <a:r>
              <a:rPr lang="en-US" sz="2000" dirty="0"/>
              <a:t>s</a:t>
            </a:r>
            <a:r>
              <a:rPr lang="en-US" sz="2000" dirty="0" smtClean="0"/>
              <a:t>tation performs  IIC across time slots</a:t>
            </a:r>
            <a:endParaRPr lang="en-US" sz="2000" dirty="0"/>
          </a:p>
          <a:p>
            <a:endParaRPr lang="en-US" sz="2000" dirty="0"/>
          </a:p>
          <a:p>
            <a:pPr marL="285750" lvl="2" indent="-285750">
              <a:spcBef>
                <a:spcPct val="20000"/>
              </a:spcBef>
              <a:buFont typeface="Wingdings" pitchFamily="2" charset="2"/>
              <a:buChar char="§"/>
            </a:pPr>
            <a:r>
              <a:rPr lang="en-US" sz="2000" dirty="0" smtClean="0"/>
              <a:t>Iterative Interference Cancellation:</a:t>
            </a:r>
            <a:endParaRPr lang="en-US" sz="2000" dirty="0"/>
          </a:p>
          <a:p>
            <a:pPr marL="742950" lvl="2" indent="-285750">
              <a:spcBef>
                <a:spcPct val="20000"/>
              </a:spcBef>
              <a:buFont typeface="Wingdings" pitchFamily="2" charset="2"/>
              <a:buChar char="§"/>
            </a:pPr>
            <a:r>
              <a:rPr lang="en-US" sz="2000" dirty="0" smtClean="0"/>
              <a:t>Detect and decode clean signal (singleton)</a:t>
            </a:r>
            <a:endParaRPr lang="en-US" sz="2000" dirty="0"/>
          </a:p>
          <a:p>
            <a:pPr marL="742950" lvl="1" indent="-285750">
              <a:spcBef>
                <a:spcPct val="20000"/>
              </a:spcBef>
              <a:buFont typeface="Wingdings" pitchFamily="2" charset="2"/>
              <a:buChar char="§"/>
            </a:pPr>
            <a:r>
              <a:rPr lang="en-US" sz="2000" dirty="0" smtClean="0"/>
              <a:t>Remove its contribution from other slots</a:t>
            </a:r>
            <a:endParaRPr lang="en-US" sz="2000" dirty="0"/>
          </a:p>
          <a:p>
            <a:pPr marL="742950" lvl="1" indent="-285750">
              <a:spcBef>
                <a:spcPct val="20000"/>
              </a:spcBef>
              <a:buFont typeface="Wingdings" pitchFamily="2" charset="2"/>
              <a:buChar char="§"/>
            </a:pPr>
            <a:r>
              <a:rPr lang="en-US" sz="2000" dirty="0" smtClean="0"/>
              <a:t>Repeat while possible</a:t>
            </a:r>
          </a:p>
          <a:p>
            <a:pPr marL="342900" indent="-342900">
              <a:buFont typeface="Arial" pitchFamily="34" charset="0"/>
              <a:buChar char="•"/>
            </a:pPr>
            <a:endParaRPr lang="en-US" sz="2000" dirty="0"/>
          </a:p>
        </p:txBody>
      </p:sp>
      <p:sp>
        <p:nvSpPr>
          <p:cNvPr id="5" name="Rectangle 4"/>
          <p:cNvSpPr/>
          <p:nvPr/>
        </p:nvSpPr>
        <p:spPr>
          <a:xfrm>
            <a:off x="436186" y="6307026"/>
            <a:ext cx="8672318" cy="553998"/>
          </a:xfrm>
          <a:prstGeom prst="rect">
            <a:avLst/>
          </a:prstGeom>
        </p:spPr>
        <p:txBody>
          <a:bodyPr wrap="square">
            <a:spAutoFit/>
          </a:bodyPr>
          <a:lstStyle/>
          <a:p>
            <a:r>
              <a:rPr lang="it-IT" sz="1500" dirty="0">
                <a:solidFill>
                  <a:srgbClr val="C00000"/>
                </a:solidFill>
              </a:rPr>
              <a:t>E. Casini, R. De Gaudenzi, O. del Rio Herrero, </a:t>
            </a:r>
            <a:r>
              <a:rPr lang="en-US" sz="1500" dirty="0">
                <a:solidFill>
                  <a:srgbClr val="C00000"/>
                </a:solidFill>
              </a:rPr>
              <a:t>“Contention Resolution Diversity Slotted </a:t>
            </a:r>
            <a:r>
              <a:rPr lang="en-US" sz="1500" dirty="0" smtClean="0">
                <a:solidFill>
                  <a:srgbClr val="C00000"/>
                </a:solidFill>
              </a:rPr>
              <a:t>ALOHA: An </a:t>
            </a:r>
            <a:r>
              <a:rPr lang="en-US" sz="1500" dirty="0">
                <a:solidFill>
                  <a:srgbClr val="C00000"/>
                </a:solidFill>
              </a:rPr>
              <a:t>Enhanced Random Access Scheme for Satellite Access Packet Networks”, IEEE </a:t>
            </a:r>
            <a:r>
              <a:rPr lang="en-US" sz="1500" dirty="0" smtClean="0">
                <a:solidFill>
                  <a:srgbClr val="C00000"/>
                </a:solidFill>
              </a:rPr>
              <a:t>Trans Wireless </a:t>
            </a:r>
            <a:r>
              <a:rPr lang="en-US" sz="1500" dirty="0" err="1" smtClean="0">
                <a:solidFill>
                  <a:srgbClr val="C00000"/>
                </a:solidFill>
              </a:rPr>
              <a:t>Comms</a:t>
            </a:r>
            <a:r>
              <a:rPr lang="en-US" sz="1500" dirty="0">
                <a:solidFill>
                  <a:srgbClr val="C00000"/>
                </a:solidFill>
              </a:rPr>
              <a:t>, April 2007.</a:t>
            </a:r>
          </a:p>
        </p:txBody>
      </p:sp>
      <p:sp>
        <p:nvSpPr>
          <p:cNvPr id="27" name="Rectangle 26"/>
          <p:cNvSpPr/>
          <p:nvPr/>
        </p:nvSpPr>
        <p:spPr>
          <a:xfrm>
            <a:off x="7952184" y="1930680"/>
            <a:ext cx="648072" cy="316065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68009" y="1772816"/>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68009" y="2562134"/>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368009" y="3351453"/>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368009" y="5561545"/>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rot="5400000">
            <a:off x="6209980" y="4429611"/>
            <a:ext cx="740107" cy="424048"/>
          </a:xfrm>
          <a:prstGeom prst="rect">
            <a:avLst/>
          </a:prstGeom>
          <a:noFill/>
        </p:spPr>
        <p:txBody>
          <a:bodyPr wrap="none" rtlCol="0">
            <a:spAutoFit/>
          </a:bodyPr>
          <a:lstStyle/>
          <a:p>
            <a:r>
              <a:rPr lang="en-US" dirty="0" smtClean="0"/>
              <a:t>.   .   .</a:t>
            </a:r>
            <a:endParaRPr lang="en-US" dirty="0"/>
          </a:p>
        </p:txBody>
      </p:sp>
      <p:sp>
        <p:nvSpPr>
          <p:cNvPr id="54" name="Rectangle 53"/>
          <p:cNvSpPr/>
          <p:nvPr/>
        </p:nvSpPr>
        <p:spPr>
          <a:xfrm>
            <a:off x="8186878" y="2246407"/>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186878" y="2483203"/>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186878" y="271999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186878" y="2956794"/>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8186878" y="4456499"/>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5400000">
            <a:off x="8018179" y="3588415"/>
            <a:ext cx="740107" cy="424048"/>
          </a:xfrm>
          <a:prstGeom prst="rect">
            <a:avLst/>
          </a:prstGeom>
          <a:noFill/>
        </p:spPr>
        <p:txBody>
          <a:bodyPr wrap="none" rtlCol="0">
            <a:spAutoFit/>
          </a:bodyPr>
          <a:lstStyle/>
          <a:p>
            <a:r>
              <a:rPr lang="en-US" dirty="0" smtClean="0"/>
              <a:t>.   .   .</a:t>
            </a:r>
            <a:endParaRPr lang="en-US" dirty="0"/>
          </a:p>
        </p:txBody>
      </p:sp>
      <p:sp>
        <p:nvSpPr>
          <p:cNvPr id="36" name="Oval 35"/>
          <p:cNvSpPr/>
          <p:nvPr/>
        </p:nvSpPr>
        <p:spPr>
          <a:xfrm>
            <a:off x="6368766" y="3353676"/>
            <a:ext cx="330703" cy="31572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6110456" y="1192560"/>
            <a:ext cx="879600" cy="369332"/>
          </a:xfrm>
          <a:prstGeom prst="rect">
            <a:avLst/>
          </a:prstGeom>
          <a:noFill/>
        </p:spPr>
        <p:txBody>
          <a:bodyPr wrap="none" rtlCol="0">
            <a:spAutoFit/>
          </a:bodyPr>
          <a:lstStyle/>
          <a:p>
            <a:r>
              <a:rPr lang="en-US" i="1" dirty="0">
                <a:latin typeface="Times New Roman" pitchFamily="18" charset="0"/>
                <a:cs typeface="Times New Roman" pitchFamily="18" charset="0"/>
              </a:rPr>
              <a:t>n</a:t>
            </a:r>
            <a:r>
              <a:rPr lang="en-US" dirty="0"/>
              <a:t> users</a:t>
            </a:r>
          </a:p>
        </p:txBody>
      </p:sp>
      <p:sp>
        <p:nvSpPr>
          <p:cNvPr id="61" name="TextBox 60"/>
          <p:cNvSpPr txBox="1"/>
          <p:nvPr/>
        </p:nvSpPr>
        <p:spPr>
          <a:xfrm>
            <a:off x="7857508" y="1418724"/>
            <a:ext cx="756938" cy="369332"/>
          </a:xfrm>
          <a:prstGeom prst="rect">
            <a:avLst/>
          </a:prstGeom>
          <a:noFill/>
        </p:spPr>
        <p:txBody>
          <a:bodyPr wrap="none" rtlCol="0">
            <a:spAutoFit/>
          </a:bodyPr>
          <a:lstStyle/>
          <a:p>
            <a:r>
              <a:rPr lang="el-GR" i="1" dirty="0" smtClean="0">
                <a:latin typeface="Times New Roman" pitchFamily="18" charset="0"/>
                <a:cs typeface="Times New Roman" pitchFamily="18" charset="0"/>
              </a:rPr>
              <a:t>τ</a:t>
            </a:r>
            <a:r>
              <a:rPr lang="en-US" i="1" dirty="0" smtClean="0">
                <a:latin typeface="Times New Roman" pitchFamily="18" charset="0"/>
                <a:cs typeface="Times New Roman" pitchFamily="18" charset="0"/>
              </a:rPr>
              <a:t> </a:t>
            </a:r>
            <a:r>
              <a:rPr lang="en-US" dirty="0" smtClean="0"/>
              <a:t>slots</a:t>
            </a:r>
            <a:endParaRPr lang="en-US" dirty="0"/>
          </a:p>
        </p:txBody>
      </p:sp>
      <p:cxnSp>
        <p:nvCxnSpPr>
          <p:cNvPr id="62" name="Straight Connector 61"/>
          <p:cNvCxnSpPr/>
          <p:nvPr/>
        </p:nvCxnSpPr>
        <p:spPr>
          <a:xfrm>
            <a:off x="6698711" y="1930680"/>
            <a:ext cx="1488166" cy="434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1" idx="6"/>
            <a:endCxn id="56" idx="1"/>
          </p:cNvCxnSpPr>
          <p:nvPr/>
        </p:nvCxnSpPr>
        <p:spPr>
          <a:xfrm flipV="1">
            <a:off x="6698711" y="2838396"/>
            <a:ext cx="1488166" cy="67092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2" idx="7"/>
            <a:endCxn id="58" idx="1"/>
          </p:cNvCxnSpPr>
          <p:nvPr/>
        </p:nvCxnSpPr>
        <p:spPr>
          <a:xfrm flipV="1">
            <a:off x="6650281" y="4574897"/>
            <a:ext cx="1536596" cy="1032885"/>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16200000">
            <a:off x="8459519" y="3216255"/>
            <a:ext cx="776238" cy="369332"/>
          </a:xfrm>
          <a:prstGeom prst="rect">
            <a:avLst/>
          </a:prstGeom>
          <a:noFill/>
        </p:spPr>
        <p:txBody>
          <a:bodyPr wrap="none" rtlCol="0">
            <a:spAutoFit/>
          </a:bodyPr>
          <a:lstStyle/>
          <a:p>
            <a:r>
              <a:rPr lang="en-US" dirty="0" smtClean="0"/>
              <a:t>Frame</a:t>
            </a:r>
            <a:endParaRPr lang="en-US" dirty="0"/>
          </a:p>
        </p:txBody>
      </p:sp>
      <p:cxnSp>
        <p:nvCxnSpPr>
          <p:cNvPr id="67" name="Straight Connector 66"/>
          <p:cNvCxnSpPr>
            <a:stCxn id="29" idx="6"/>
            <a:endCxn id="56" idx="1"/>
          </p:cNvCxnSpPr>
          <p:nvPr/>
        </p:nvCxnSpPr>
        <p:spPr>
          <a:xfrm>
            <a:off x="6698711" y="1930680"/>
            <a:ext cx="1488166" cy="907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30" idx="6"/>
          </p:cNvCxnSpPr>
          <p:nvPr/>
        </p:nvCxnSpPr>
        <p:spPr>
          <a:xfrm>
            <a:off x="6698711" y="2719998"/>
            <a:ext cx="1477496" cy="9471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31" idx="6"/>
            <a:endCxn id="55" idx="1"/>
          </p:cNvCxnSpPr>
          <p:nvPr/>
        </p:nvCxnSpPr>
        <p:spPr>
          <a:xfrm flipV="1">
            <a:off x="6698711" y="2601601"/>
            <a:ext cx="1488166" cy="90771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2" idx="7"/>
            <a:endCxn id="56" idx="1"/>
          </p:cNvCxnSpPr>
          <p:nvPr/>
        </p:nvCxnSpPr>
        <p:spPr>
          <a:xfrm flipV="1">
            <a:off x="6650281" y="2838396"/>
            <a:ext cx="1536596" cy="2769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38516" y="6322953"/>
            <a:ext cx="84539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184398" y="2483370"/>
            <a:ext cx="248027" cy="23679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188598" y="4456164"/>
            <a:ext cx="248027" cy="23679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368008" y="5561545"/>
            <a:ext cx="330703" cy="31572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184398" y="2717289"/>
            <a:ext cx="248027" cy="23679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368008" y="1772816"/>
            <a:ext cx="330703" cy="31572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184382" y="2246574"/>
            <a:ext cx="248027" cy="23679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368008" y="2560141"/>
            <a:ext cx="330703" cy="31572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6372200" y="1772816"/>
            <a:ext cx="2232248" cy="4104456"/>
            <a:chOff x="6372200" y="1788056"/>
            <a:chExt cx="2232248" cy="4104456"/>
          </a:xfrm>
        </p:grpSpPr>
        <p:sp>
          <p:nvSpPr>
            <p:cNvPr id="44" name="Oval 43"/>
            <p:cNvSpPr/>
            <p:nvPr/>
          </p:nvSpPr>
          <p:spPr>
            <a:xfrm>
              <a:off x="6372200" y="1788056"/>
              <a:ext cx="330703" cy="315727"/>
            </a:xfrm>
            <a:prstGeom prst="ellipse">
              <a:avLst/>
            </a:prstGeom>
            <a:solidFill>
              <a:srgbClr val="FFB3B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372200" y="2577374"/>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372200" y="3366693"/>
              <a:ext cx="330703" cy="315727"/>
            </a:xfrm>
            <a:prstGeom prst="ellipse">
              <a:avLst/>
            </a:prstGeom>
            <a:solidFill>
              <a:srgbClr val="FFB3B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372200" y="5576785"/>
              <a:ext cx="330703" cy="315727"/>
            </a:xfrm>
            <a:prstGeom prst="ellipse">
              <a:avLst/>
            </a:prstGeom>
            <a:solidFill>
              <a:srgbClr val="FFB3B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rot="5400000">
              <a:off x="6214171" y="4814762"/>
              <a:ext cx="740107" cy="424048"/>
            </a:xfrm>
            <a:prstGeom prst="rect">
              <a:avLst/>
            </a:prstGeom>
            <a:noFill/>
          </p:spPr>
          <p:txBody>
            <a:bodyPr wrap="none" rtlCol="0">
              <a:spAutoFit/>
            </a:bodyPr>
            <a:lstStyle/>
            <a:p>
              <a:r>
                <a:rPr lang="en-US" dirty="0" smtClean="0"/>
                <a:t>.   .   .</a:t>
              </a:r>
              <a:endParaRPr lang="en-US" dirty="0"/>
            </a:p>
          </p:txBody>
        </p:sp>
        <p:sp>
          <p:nvSpPr>
            <p:cNvPr id="49" name="Rectangle 48"/>
            <p:cNvSpPr/>
            <p:nvPr/>
          </p:nvSpPr>
          <p:spPr>
            <a:xfrm>
              <a:off x="8191069" y="2246407"/>
              <a:ext cx="248028" cy="236796"/>
            </a:xfrm>
            <a:prstGeom prst="rect">
              <a:avLst/>
            </a:prstGeom>
            <a:solidFill>
              <a:srgbClr val="FFB3B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191069" y="2498443"/>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191069" y="273523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191069" y="2972034"/>
              <a:ext cx="248028" cy="236796"/>
            </a:xfrm>
            <a:prstGeom prst="rect">
              <a:avLst/>
            </a:prstGeom>
            <a:solidFill>
              <a:srgbClr val="FFB3B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191069" y="4471739"/>
              <a:ext cx="248028" cy="236796"/>
            </a:xfrm>
            <a:prstGeom prst="rect">
              <a:avLst/>
            </a:prstGeom>
            <a:solidFill>
              <a:srgbClr val="FFB3B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rot="5400000">
              <a:off x="8022370" y="3603655"/>
              <a:ext cx="740107" cy="424048"/>
            </a:xfrm>
            <a:prstGeom prst="rect">
              <a:avLst/>
            </a:prstGeom>
            <a:noFill/>
          </p:spPr>
          <p:txBody>
            <a:bodyPr wrap="none" rtlCol="0">
              <a:spAutoFit/>
            </a:bodyPr>
            <a:lstStyle/>
            <a:p>
              <a:r>
                <a:rPr lang="en-US" dirty="0" smtClean="0"/>
                <a:t>.   .   .</a:t>
              </a:r>
              <a:endParaRPr lang="en-US" dirty="0"/>
            </a:p>
          </p:txBody>
        </p:sp>
        <p:cxnSp>
          <p:nvCxnSpPr>
            <p:cNvPr id="74" name="Straight Connector 73"/>
            <p:cNvCxnSpPr/>
            <p:nvPr/>
          </p:nvCxnSpPr>
          <p:spPr>
            <a:xfrm>
              <a:off x="6692233" y="1956564"/>
              <a:ext cx="1488166" cy="4341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6" idx="6"/>
              <a:endCxn id="49" idx="1"/>
            </p:cNvCxnSpPr>
            <p:nvPr/>
          </p:nvCxnSpPr>
          <p:spPr>
            <a:xfrm flipV="1">
              <a:off x="6702903" y="2364805"/>
              <a:ext cx="1488166" cy="11597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50" idx="1"/>
            </p:cNvCxnSpPr>
            <p:nvPr/>
          </p:nvCxnSpPr>
          <p:spPr>
            <a:xfrm flipV="1">
              <a:off x="6717386" y="2616841"/>
              <a:ext cx="1473683" cy="70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71" idx="1"/>
            </p:cNvCxnSpPr>
            <p:nvPr/>
          </p:nvCxnSpPr>
          <p:spPr>
            <a:xfrm flipV="1">
              <a:off x="6717386" y="3090432"/>
              <a:ext cx="1473683" cy="4341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45" idx="6"/>
              <a:endCxn id="71" idx="1"/>
            </p:cNvCxnSpPr>
            <p:nvPr/>
          </p:nvCxnSpPr>
          <p:spPr>
            <a:xfrm>
              <a:off x="6702903" y="2735238"/>
              <a:ext cx="1488166" cy="355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44" idx="6"/>
              <a:endCxn id="72" idx="1"/>
            </p:cNvCxnSpPr>
            <p:nvPr/>
          </p:nvCxnSpPr>
          <p:spPr>
            <a:xfrm>
              <a:off x="6702903" y="1945920"/>
              <a:ext cx="1488166" cy="264421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47" idx="6"/>
              <a:endCxn id="72" idx="1"/>
            </p:cNvCxnSpPr>
            <p:nvPr/>
          </p:nvCxnSpPr>
          <p:spPr>
            <a:xfrm flipV="1">
              <a:off x="6702903" y="4590137"/>
              <a:ext cx="1488166" cy="11445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47" idx="7"/>
              <a:endCxn id="71" idx="1"/>
            </p:cNvCxnSpPr>
            <p:nvPr/>
          </p:nvCxnSpPr>
          <p:spPr>
            <a:xfrm flipV="1">
              <a:off x="6654473" y="3090432"/>
              <a:ext cx="1536596" cy="253259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6372200" y="4151865"/>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82" idx="6"/>
              <a:endCxn id="72" idx="1"/>
            </p:cNvCxnSpPr>
            <p:nvPr/>
          </p:nvCxnSpPr>
          <p:spPr>
            <a:xfrm>
              <a:off x="6702903" y="4309729"/>
              <a:ext cx="1488166" cy="280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82" idx="6"/>
              <a:endCxn id="49" idx="1"/>
            </p:cNvCxnSpPr>
            <p:nvPr/>
          </p:nvCxnSpPr>
          <p:spPr>
            <a:xfrm flipV="1">
              <a:off x="6702903" y="2364805"/>
              <a:ext cx="1488166" cy="19449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5" name="Text Placeholder 2"/>
          <p:cNvSpPr txBox="1">
            <a:spLocks/>
          </p:cNvSpPr>
          <p:nvPr/>
        </p:nvSpPr>
        <p:spPr>
          <a:xfrm>
            <a:off x="443920" y="4560066"/>
            <a:ext cx="8352928" cy="937734"/>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lvl="2"/>
            <a:endParaRPr lang="en-US" b="0" dirty="0"/>
          </a:p>
          <a:p>
            <a:pPr marL="1200150" lvl="2" indent="-285750">
              <a:buFont typeface="Wingdings" pitchFamily="2" charset="2"/>
              <a:buChar char="§"/>
            </a:pPr>
            <a:r>
              <a:rPr lang="en-US" b="0" dirty="0"/>
              <a:t>Recovery failure: Stopping Set!      </a:t>
            </a:r>
          </a:p>
        </p:txBody>
      </p:sp>
      <p:sp>
        <p:nvSpPr>
          <p:cNvPr id="86" name="Text Placeholder 2"/>
          <p:cNvSpPr txBox="1">
            <a:spLocks/>
          </p:cNvSpPr>
          <p:nvPr/>
        </p:nvSpPr>
        <p:spPr>
          <a:xfrm>
            <a:off x="437064" y="4568673"/>
            <a:ext cx="8352928" cy="531751"/>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1200150" lvl="2" indent="-285750">
              <a:buFont typeface="Wingdings" pitchFamily="2" charset="2"/>
              <a:buChar char="§"/>
            </a:pPr>
            <a:r>
              <a:rPr lang="en-US" b="0" dirty="0"/>
              <a:t>Complete recovery: Graph </a:t>
            </a:r>
            <a:r>
              <a:rPr lang="en-US" b="0" dirty="0" smtClean="0"/>
              <a:t>Erased   </a:t>
            </a:r>
            <a:endParaRPr lang="en-US" b="0" dirty="0"/>
          </a:p>
        </p:txBody>
      </p:sp>
    </p:spTree>
    <p:extLst>
      <p:ext uri="{BB962C8B-B14F-4D97-AF65-F5344CB8AC3E}">
        <p14:creationId xmlns:p14="http://schemas.microsoft.com/office/powerpoint/2010/main" val="49440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7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7"/>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6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3"/>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68"/>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37" grpId="0" animBg="1"/>
      <p:bldP spid="38" grpId="0" animBg="1"/>
      <p:bldP spid="39" grpId="0" animBg="1"/>
      <p:bldP spid="40" grpId="0" animBg="1"/>
      <p:bldP spid="41" grpId="0" animBg="1"/>
      <p:bldP spid="42" grpId="0" animBg="1"/>
      <p:bldP spid="85"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274638"/>
            <a:ext cx="8229600" cy="1143000"/>
          </a:xfrm>
        </p:spPr>
        <p:txBody>
          <a:bodyPr>
            <a:normAutofit/>
          </a:bodyPr>
          <a:lstStyle/>
          <a:p>
            <a:r>
              <a:rPr lang="en-US" dirty="0" smtClean="0"/>
              <a:t>Irregular Repetition Slotted ALOHA</a:t>
            </a:r>
            <a:endParaRPr lang="en-US" dirty="0"/>
          </a:p>
        </p:txBody>
      </p:sp>
      <p:sp>
        <p:nvSpPr>
          <p:cNvPr id="3" name="Text Placeholder 2"/>
          <p:cNvSpPr>
            <a:spLocks noGrp="1"/>
          </p:cNvSpPr>
          <p:nvPr>
            <p:ph type="body" idx="1"/>
          </p:nvPr>
        </p:nvSpPr>
        <p:spPr>
          <a:xfrm>
            <a:off x="457200" y="1556792"/>
            <a:ext cx="8472518" cy="639762"/>
          </a:xfrm>
        </p:spPr>
        <p:txBody>
          <a:bodyPr/>
          <a:lstStyle/>
          <a:p>
            <a:r>
              <a:rPr lang="en-US" dirty="0" smtClean="0"/>
              <a:t>IRSA protocol</a:t>
            </a:r>
            <a:endParaRPr lang="en-US" dirty="0"/>
          </a:p>
        </p:txBody>
      </p:sp>
      <mc:AlternateContent xmlns:mc="http://schemas.openxmlformats.org/markup-compatibility/2006">
        <mc:Choice xmlns:a14="http://schemas.microsoft.com/office/drawing/2010/main" Requires="a14">
          <p:sp>
            <p:nvSpPr>
              <p:cNvPr id="7" name="Rectangle 6"/>
              <p:cNvSpPr/>
              <p:nvPr/>
            </p:nvSpPr>
            <p:spPr>
              <a:xfrm>
                <a:off x="460496" y="2287900"/>
                <a:ext cx="5222104" cy="4401205"/>
              </a:xfrm>
              <a:prstGeom prst="rect">
                <a:avLst/>
              </a:prstGeom>
            </p:spPr>
            <p:txBody>
              <a:bodyPr wrap="square">
                <a:spAutoFit/>
              </a:bodyPr>
              <a:lstStyle/>
              <a:p>
                <a:pPr marL="342900" indent="-342900">
                  <a:buFont typeface="Wingdings" pitchFamily="2" charset="2"/>
                  <a:buChar char="§"/>
                </a:pPr>
                <a:r>
                  <a:rPr lang="en-US" sz="2000" dirty="0" smtClean="0"/>
                  <a:t>Iterative interference </a:t>
                </a:r>
                <a:r>
                  <a:rPr lang="en-US" sz="2000" dirty="0"/>
                  <a:t>cancellation </a:t>
                </a:r>
                <a:r>
                  <a:rPr lang="en-US" sz="2000" dirty="0"/>
                  <a:t>equivalent to </a:t>
                </a:r>
                <a:r>
                  <a:rPr lang="en-US" sz="2000" dirty="0"/>
                  <a:t>iterative </a:t>
                </a:r>
                <a:r>
                  <a:rPr lang="en-US" sz="2000" dirty="0"/>
                  <a:t>erasure decoding of LDPC codes </a:t>
                </a:r>
                <a:endParaRPr lang="en-US" sz="2000" dirty="0"/>
              </a:p>
              <a:p>
                <a:pPr marL="342900" indent="-342900">
                  <a:buFont typeface="Wingdings" pitchFamily="2" charset="2"/>
                  <a:buChar char="§"/>
                </a:pPr>
                <a:endParaRPr lang="en-US" sz="2000" dirty="0"/>
              </a:p>
              <a:p>
                <a:pPr marL="342900" indent="-342900">
                  <a:buFont typeface="Wingdings" pitchFamily="2" charset="2"/>
                  <a:buChar char="§"/>
                </a:pPr>
                <a:r>
                  <a:rPr lang="en-US" sz="2000" dirty="0"/>
                  <a:t>Improved </a:t>
                </a:r>
                <a:r>
                  <a:rPr lang="en-US" sz="2000" dirty="0"/>
                  <a:t>design </a:t>
                </a:r>
                <a:r>
                  <a:rPr lang="en-US" sz="2000" dirty="0" smtClean="0"/>
                  <a:t>(generalization </a:t>
                </a:r>
                <a:r>
                  <a:rPr lang="en-US" sz="2000" dirty="0"/>
                  <a:t>of </a:t>
                </a:r>
                <a:r>
                  <a:rPr lang="en-US" sz="2000" dirty="0"/>
                  <a:t>CRDSA)</a:t>
                </a:r>
                <a:endParaRPr lang="en-US" sz="2000" dirty="0"/>
              </a:p>
              <a:p>
                <a:pPr marL="800100" lvl="1" indent="-342900">
                  <a:buFont typeface="Wingdings" pitchFamily="2" charset="2"/>
                  <a:buChar char="§"/>
                </a:pPr>
                <a:r>
                  <a:rPr lang="en-US" sz="2000" dirty="0"/>
                  <a:t>No. of repetitions varies across users</a:t>
                </a:r>
              </a:p>
              <a:p>
                <a:pPr marL="800100" lvl="1" indent="-342900">
                  <a:buFont typeface="Wingdings" pitchFamily="2" charset="2"/>
                  <a:buChar char="§"/>
                </a:pPr>
                <a:r>
                  <a:rPr lang="en-US" sz="2000" dirty="0"/>
                  <a:t>Every user selects its no. of repeated </a:t>
                </a:r>
                <a:r>
                  <a:rPr lang="en-US" sz="2000" dirty="0"/>
                  <a:t>transmissions (degree d) </a:t>
                </a:r>
                <a:r>
                  <a:rPr lang="en-US" sz="2000" dirty="0"/>
                  <a:t>according to a predefined </a:t>
                </a:r>
                <a:r>
                  <a:rPr lang="en-US" sz="2000" dirty="0"/>
                  <a:t>degree distribution </a:t>
                </a:r>
                <a14:m>
                  <m:oMath xmlns:m="http://schemas.openxmlformats.org/officeDocument/2006/math">
                    <m:sSub>
                      <m:sSubPr>
                        <m:ctrlPr>
                          <a:rPr lang="en-US" sz="2000"/>
                        </m:ctrlPr>
                      </m:sSubPr>
                      <m:e>
                        <m:r>
                          <m:rPr>
                            <m:sty m:val="p"/>
                          </m:rPr>
                          <a:rPr lang="en-US" sz="2000"/>
                          <m:t>Λ</m:t>
                        </m:r>
                      </m:e>
                      <m:sub>
                        <m:r>
                          <a:rPr lang="en-US" sz="2000"/>
                          <m:t>𝑑</m:t>
                        </m:r>
                      </m:sub>
                    </m:sSub>
                  </m:oMath>
                </a14:m>
                <a:endParaRPr lang="en-US" sz="2000" dirty="0"/>
              </a:p>
              <a:p>
                <a:pPr marL="800100" lvl="1" indent="-342900">
                  <a:buFont typeface="Wingdings" pitchFamily="2" charset="2"/>
                  <a:buChar char="§"/>
                </a:pPr>
                <a:endParaRPr lang="en-US" sz="2000" dirty="0"/>
              </a:p>
              <a:p>
                <a:pPr marL="342900" indent="-342900">
                  <a:buFont typeface="Wingdings" pitchFamily="2" charset="2"/>
                  <a:buChar char="§"/>
                </a:pPr>
                <a:r>
                  <a:rPr lang="en-US" sz="2000" dirty="0"/>
                  <a:t>There exists an asymptotic threshold load </a:t>
                </a:r>
                <a:r>
                  <a:rPr lang="en-US" sz="2000" dirty="0" smtClean="0"/>
                  <a:t>G* </a:t>
                </a:r>
                <a:r>
                  <a:rPr lang="en-US" sz="2000" dirty="0"/>
                  <a:t>below </a:t>
                </a:r>
                <a:r>
                  <a:rPr lang="en-US" sz="2000" dirty="0"/>
                  <a:t>which probability </a:t>
                </a:r>
                <a:r>
                  <a:rPr lang="en-US" sz="2000" dirty="0"/>
                  <a:t>user is collected </a:t>
                </a:r>
                <a14:m>
                  <m:oMath xmlns:m="http://schemas.openxmlformats.org/officeDocument/2006/math">
                    <m:r>
                      <a:rPr lang="en-US" sz="2000"/>
                      <m:t>→1</m:t>
                    </m:r>
                  </m:oMath>
                </a14:m>
                <a:endParaRPr lang="en-US" sz="2000" dirty="0" smtClean="0"/>
              </a:p>
              <a:p>
                <a:pPr marL="800100" lvl="1" indent="-342900">
                  <a:buFont typeface="Wingdings" pitchFamily="2" charset="2"/>
                  <a:buChar char="§"/>
                </a:pPr>
                <a:r>
                  <a:rPr lang="en-US" sz="2000" dirty="0" smtClean="0"/>
                  <a:t>G* ~ 0.97</a:t>
                </a:r>
                <a:endParaRPr lang="en-US" sz="2000" dirty="0"/>
              </a:p>
              <a:p>
                <a:pPr marL="342900" indent="-342900">
                  <a:buFont typeface="Arial" pitchFamily="34" charset="0"/>
                  <a:buChar char="•"/>
                </a:pPr>
                <a:endParaRPr lang="en-US" sz="2000" dirty="0"/>
              </a:p>
              <a:p>
                <a:pPr marL="342900" indent="-342900">
                  <a:buFont typeface="Arial" pitchFamily="34" charset="0"/>
                  <a:buChar char="•"/>
                </a:pPr>
                <a:endParaRPr lang="en-US" sz="2000" dirty="0"/>
              </a:p>
            </p:txBody>
          </p:sp>
        </mc:Choice>
        <mc:Fallback>
          <p:sp>
            <p:nvSpPr>
              <p:cNvPr id="7" name="Rectangle 6"/>
              <p:cNvSpPr>
                <a:spLocks noRot="1" noChangeAspect="1" noMove="1" noResize="1" noEditPoints="1" noAdjustHandles="1" noChangeArrowheads="1" noChangeShapeType="1" noTextEdit="1"/>
              </p:cNvSpPr>
              <p:nvPr/>
            </p:nvSpPr>
            <p:spPr>
              <a:xfrm>
                <a:off x="460496" y="2287900"/>
                <a:ext cx="5222104" cy="4401205"/>
              </a:xfrm>
              <a:prstGeom prst="rect">
                <a:avLst/>
              </a:prstGeom>
              <a:blipFill rotWithShape="1">
                <a:blip r:embed="rId3"/>
                <a:stretch>
                  <a:fillRect l="-1051" t="-693" r="-1051"/>
                </a:stretch>
              </a:blipFill>
            </p:spPr>
            <p:txBody>
              <a:bodyPr/>
              <a:lstStyle/>
              <a:p>
                <a:r>
                  <a:rPr lang="sr-Latn-RS">
                    <a:noFill/>
                  </a:rPr>
                  <a:t> </a:t>
                </a:r>
              </a:p>
            </p:txBody>
          </p:sp>
        </mc:Fallback>
      </mc:AlternateContent>
      <p:grpSp>
        <p:nvGrpSpPr>
          <p:cNvPr id="32" name="Group 31"/>
          <p:cNvGrpSpPr/>
          <p:nvPr/>
        </p:nvGrpSpPr>
        <p:grpSpPr>
          <a:xfrm>
            <a:off x="6380392" y="1775480"/>
            <a:ext cx="2232248" cy="4104456"/>
            <a:chOff x="1691680" y="2132856"/>
            <a:chExt cx="1944216" cy="3744416"/>
          </a:xfrm>
        </p:grpSpPr>
        <p:sp>
          <p:nvSpPr>
            <p:cNvPr id="33" name="Oval 32"/>
            <p:cNvSpPr/>
            <p:nvPr/>
          </p:nvSpPr>
          <p:spPr>
            <a:xfrm>
              <a:off x="1691680" y="213285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691680" y="285293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691680" y="357301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691680" y="558924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5400000">
              <a:off x="1538754" y="4565358"/>
              <a:ext cx="675185" cy="369332"/>
            </a:xfrm>
            <a:prstGeom prst="rect">
              <a:avLst/>
            </a:prstGeom>
            <a:noFill/>
          </p:spPr>
          <p:txBody>
            <a:bodyPr wrap="none" rtlCol="0">
              <a:spAutoFit/>
            </a:bodyPr>
            <a:lstStyle/>
            <a:p>
              <a:r>
                <a:rPr lang="en-US" dirty="0" smtClean="0"/>
                <a:t>.   .   .</a:t>
              </a:r>
              <a:endParaRPr lang="en-US" dirty="0"/>
            </a:p>
          </p:txBody>
        </p:sp>
        <p:sp>
          <p:nvSpPr>
            <p:cNvPr id="38" name="Rectangle 37"/>
            <p:cNvSpPr/>
            <p:nvPr/>
          </p:nvSpPr>
          <p:spPr>
            <a:xfrm>
              <a:off x="3275856" y="2564904"/>
              <a:ext cx="216024"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275856" y="2780928"/>
              <a:ext cx="216024"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75856" y="2996952"/>
              <a:ext cx="216024"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275856" y="3212976"/>
              <a:ext cx="216024"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275856" y="4581128"/>
              <a:ext cx="216024"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rot="5400000">
              <a:off x="3113637" y="3797951"/>
              <a:ext cx="675185" cy="369332"/>
            </a:xfrm>
            <a:prstGeom prst="rect">
              <a:avLst/>
            </a:prstGeom>
            <a:noFill/>
          </p:spPr>
          <p:txBody>
            <a:bodyPr wrap="none" rtlCol="0">
              <a:spAutoFit/>
            </a:bodyPr>
            <a:lstStyle/>
            <a:p>
              <a:r>
                <a:rPr lang="en-US" dirty="0" smtClean="0"/>
                <a:t>.   .   .</a:t>
              </a:r>
              <a:endParaRPr lang="en-US" dirty="0"/>
            </a:p>
          </p:txBody>
        </p:sp>
      </p:grpSp>
      <p:sp>
        <p:nvSpPr>
          <p:cNvPr id="44" name="TextBox 43"/>
          <p:cNvSpPr txBox="1"/>
          <p:nvPr/>
        </p:nvSpPr>
        <p:spPr>
          <a:xfrm>
            <a:off x="6092360" y="1181512"/>
            <a:ext cx="852349" cy="369332"/>
          </a:xfrm>
          <a:prstGeom prst="rect">
            <a:avLst/>
          </a:prstGeom>
          <a:noFill/>
        </p:spPr>
        <p:txBody>
          <a:bodyPr wrap="none" rtlCol="0">
            <a:spAutoFit/>
          </a:bodyPr>
          <a:lstStyle/>
          <a:p>
            <a:r>
              <a:rPr lang="en-US" i="1" dirty="0">
                <a:latin typeface="Times New Roman" pitchFamily="18" charset="0"/>
                <a:cs typeface="Times New Roman" pitchFamily="18" charset="0"/>
              </a:rPr>
              <a:t>n</a:t>
            </a:r>
            <a:r>
              <a:rPr lang="en-US" dirty="0" smtClean="0"/>
              <a:t> users</a:t>
            </a:r>
            <a:endParaRPr lang="en-US" dirty="0"/>
          </a:p>
        </p:txBody>
      </p:sp>
      <p:sp>
        <p:nvSpPr>
          <p:cNvPr id="45" name="TextBox 44"/>
          <p:cNvSpPr txBox="1"/>
          <p:nvPr/>
        </p:nvSpPr>
        <p:spPr>
          <a:xfrm>
            <a:off x="7976572" y="1340768"/>
            <a:ext cx="756938" cy="369332"/>
          </a:xfrm>
          <a:prstGeom prst="rect">
            <a:avLst/>
          </a:prstGeom>
          <a:noFill/>
        </p:spPr>
        <p:txBody>
          <a:bodyPr wrap="none" rtlCol="0">
            <a:spAutoFit/>
          </a:bodyPr>
          <a:lstStyle/>
          <a:p>
            <a:r>
              <a:rPr lang="el-GR" i="1" dirty="0">
                <a:latin typeface="Times New Roman" pitchFamily="18" charset="0"/>
                <a:cs typeface="Times New Roman" pitchFamily="18" charset="0"/>
              </a:rPr>
              <a:t>τ</a:t>
            </a:r>
            <a:r>
              <a:rPr lang="en-US" i="1" dirty="0">
                <a:latin typeface="Times New Roman" pitchFamily="18" charset="0"/>
                <a:cs typeface="Times New Roman" pitchFamily="18" charset="0"/>
              </a:rPr>
              <a:t> </a:t>
            </a:r>
            <a:r>
              <a:rPr lang="en-US" dirty="0"/>
              <a:t>slots</a:t>
            </a:r>
          </a:p>
        </p:txBody>
      </p:sp>
      <p:cxnSp>
        <p:nvCxnSpPr>
          <p:cNvPr id="46" name="Straight Connector 45"/>
          <p:cNvCxnSpPr>
            <a:stCxn id="33" idx="6"/>
            <a:endCxn id="38" idx="1"/>
          </p:cNvCxnSpPr>
          <p:nvPr/>
        </p:nvCxnSpPr>
        <p:spPr>
          <a:xfrm>
            <a:off x="6711095" y="1933344"/>
            <a:ext cx="1488166" cy="434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4" idx="6"/>
            <a:endCxn id="38" idx="1"/>
          </p:cNvCxnSpPr>
          <p:nvPr/>
        </p:nvCxnSpPr>
        <p:spPr>
          <a:xfrm flipV="1">
            <a:off x="6711095" y="2367469"/>
            <a:ext cx="1488166" cy="355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4" idx="6"/>
            <a:endCxn id="41" idx="1"/>
          </p:cNvCxnSpPr>
          <p:nvPr/>
        </p:nvCxnSpPr>
        <p:spPr>
          <a:xfrm>
            <a:off x="6711095" y="2722662"/>
            <a:ext cx="1488166" cy="355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4" idx="6"/>
            <a:endCxn id="42" idx="1"/>
          </p:cNvCxnSpPr>
          <p:nvPr/>
        </p:nvCxnSpPr>
        <p:spPr>
          <a:xfrm>
            <a:off x="6711095" y="2722662"/>
            <a:ext cx="1488166" cy="1854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5" idx="6"/>
            <a:endCxn id="39" idx="1"/>
          </p:cNvCxnSpPr>
          <p:nvPr/>
        </p:nvCxnSpPr>
        <p:spPr>
          <a:xfrm flipV="1">
            <a:off x="6711095" y="2604265"/>
            <a:ext cx="1488166" cy="907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5" idx="6"/>
            <a:endCxn id="40" idx="1"/>
          </p:cNvCxnSpPr>
          <p:nvPr/>
        </p:nvCxnSpPr>
        <p:spPr>
          <a:xfrm flipV="1">
            <a:off x="6711095" y="2841060"/>
            <a:ext cx="1488166" cy="670921"/>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36" idx="6"/>
            <a:endCxn id="42" idx="1"/>
          </p:cNvCxnSpPr>
          <p:nvPr/>
        </p:nvCxnSpPr>
        <p:spPr>
          <a:xfrm flipV="1">
            <a:off x="6711095" y="4577561"/>
            <a:ext cx="1488166" cy="114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4" idx="6"/>
          </p:cNvCxnSpPr>
          <p:nvPr/>
        </p:nvCxnSpPr>
        <p:spPr>
          <a:xfrm>
            <a:off x="6711095" y="2722662"/>
            <a:ext cx="1488166" cy="853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3" idx="2"/>
            <a:endCxn id="36" idx="6"/>
          </p:cNvCxnSpPr>
          <p:nvPr/>
        </p:nvCxnSpPr>
        <p:spPr>
          <a:xfrm flipH="1">
            <a:off x="6711095" y="3803104"/>
            <a:ext cx="1477497" cy="1918969"/>
          </a:xfrm>
          <a:prstGeom prst="line">
            <a:avLst/>
          </a:prstGeom>
        </p:spPr>
        <p:style>
          <a:lnRef idx="1">
            <a:schemeClr val="accent1"/>
          </a:lnRef>
          <a:fillRef idx="0">
            <a:schemeClr val="accent1"/>
          </a:fillRef>
          <a:effectRef idx="0">
            <a:schemeClr val="accent1"/>
          </a:effectRef>
          <a:fontRef idx="minor">
            <a:schemeClr val="tx1"/>
          </a:fontRef>
        </p:style>
      </p:cxnSp>
      <p:sp>
        <p:nvSpPr>
          <p:cNvPr id="75" name="Arc 74"/>
          <p:cNvSpPr/>
          <p:nvPr/>
        </p:nvSpPr>
        <p:spPr>
          <a:xfrm rot="6626822" flipH="1">
            <a:off x="6369393" y="2522670"/>
            <a:ext cx="658071" cy="471630"/>
          </a:xfrm>
          <a:prstGeom prst="arc">
            <a:avLst>
              <a:gd name="adj1" fmla="val 1081343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Arc 75"/>
          <p:cNvSpPr/>
          <p:nvPr/>
        </p:nvSpPr>
        <p:spPr>
          <a:xfrm rot="15683611" flipH="1">
            <a:off x="7610672" y="2260435"/>
            <a:ext cx="430983" cy="214732"/>
          </a:xfrm>
          <a:prstGeom prst="arc">
            <a:avLst>
              <a:gd name="adj1" fmla="val 10813434"/>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7" name="TextBox 76"/>
              <p:cNvSpPr txBox="1"/>
              <p:nvPr/>
            </p:nvSpPr>
            <p:spPr>
              <a:xfrm>
                <a:off x="5668624" y="2123564"/>
                <a:ext cx="1639680" cy="369332"/>
              </a:xfrm>
              <a:prstGeom prst="rect">
                <a:avLst/>
              </a:prstGeom>
              <a:noFill/>
            </p:spPr>
            <p:txBody>
              <a:bodyPr wrap="none" rtlCol="0">
                <a:spAutoFit/>
              </a:bodyPr>
              <a:lstStyle/>
              <a:p>
                <a:r>
                  <a:rPr lang="en-US" dirty="0" smtClean="0"/>
                  <a:t>user degree </a:t>
                </a:r>
                <a14:m>
                  <m:oMath xmlns:m="http://schemas.openxmlformats.org/officeDocument/2006/math">
                    <m:r>
                      <a:rPr lang="en-US" i="1" dirty="0" smtClean="0">
                        <a:latin typeface="Cambria Math"/>
                      </a:rPr>
                      <m:t>|</m:t>
                    </m:r>
                    <m:r>
                      <a:rPr lang="en-US" b="0" i="1" dirty="0" smtClean="0">
                        <a:latin typeface="Cambria Math"/>
                      </a:rPr>
                      <m:t>𝑑</m:t>
                    </m:r>
                    <m:r>
                      <a:rPr lang="en-US" i="1" dirty="0" smtClean="0">
                        <a:latin typeface="Cambria Math"/>
                      </a:rPr>
                      <m:t>|</m:t>
                    </m:r>
                  </m:oMath>
                </a14:m>
                <a:endParaRPr lang="en-US" dirty="0"/>
              </a:p>
            </p:txBody>
          </p:sp>
        </mc:Choice>
        <mc:Fallback>
          <p:sp>
            <p:nvSpPr>
              <p:cNvPr id="77" name="TextBox 76"/>
              <p:cNvSpPr txBox="1">
                <a:spLocks noRot="1" noChangeAspect="1" noMove="1" noResize="1" noEditPoints="1" noAdjustHandles="1" noChangeArrowheads="1" noChangeShapeType="1" noTextEdit="1"/>
              </p:cNvSpPr>
              <p:nvPr/>
            </p:nvSpPr>
            <p:spPr>
              <a:xfrm>
                <a:off x="5668624" y="2123564"/>
                <a:ext cx="1639680" cy="369332"/>
              </a:xfrm>
              <a:prstGeom prst="rect">
                <a:avLst/>
              </a:prstGeom>
              <a:blipFill rotWithShape="1">
                <a:blip r:embed="rId4"/>
                <a:stretch>
                  <a:fillRect l="-3346" t="-8197" b="-24590"/>
                </a:stretch>
              </a:blipFill>
            </p:spPr>
            <p:txBody>
              <a:bodyPr/>
              <a:lstStyle/>
              <a:p>
                <a:r>
                  <a:rPr lang="sr-Latn-RS">
                    <a:noFill/>
                  </a:rPr>
                  <a:t> </a:t>
                </a:r>
              </a:p>
            </p:txBody>
          </p:sp>
        </mc:Fallback>
      </mc:AlternateContent>
      <mc:AlternateContent xmlns:mc="http://schemas.openxmlformats.org/markup-compatibility/2006">
        <mc:Choice xmlns:a14="http://schemas.microsoft.com/office/drawing/2010/main" Requires="a14">
          <p:sp>
            <p:nvSpPr>
              <p:cNvPr id="78" name="TextBox 77"/>
              <p:cNvSpPr txBox="1"/>
              <p:nvPr/>
            </p:nvSpPr>
            <p:spPr>
              <a:xfrm>
                <a:off x="7164288" y="1763524"/>
                <a:ext cx="1545744" cy="369332"/>
              </a:xfrm>
              <a:prstGeom prst="rect">
                <a:avLst/>
              </a:prstGeom>
              <a:noFill/>
            </p:spPr>
            <p:txBody>
              <a:bodyPr wrap="none" rtlCol="0">
                <a:spAutoFit/>
              </a:bodyPr>
              <a:lstStyle/>
              <a:p>
                <a:r>
                  <a:rPr lang="en-US" dirty="0" smtClean="0"/>
                  <a:t>slot degree </a:t>
                </a:r>
                <a14:m>
                  <m:oMath xmlns:m="http://schemas.openxmlformats.org/officeDocument/2006/math">
                    <m:r>
                      <a:rPr lang="en-US" i="1" dirty="0">
                        <a:latin typeface="Cambria Math"/>
                      </a:rPr>
                      <m:t>|</m:t>
                    </m:r>
                    <m:r>
                      <a:rPr lang="en-US" b="0" i="1" dirty="0" smtClean="0">
                        <a:latin typeface="Cambria Math"/>
                      </a:rPr>
                      <m:t>𝑠</m:t>
                    </m:r>
                    <m:r>
                      <a:rPr lang="en-US" i="1" dirty="0">
                        <a:latin typeface="Cambria Math"/>
                      </a:rPr>
                      <m:t>|</m:t>
                    </m:r>
                  </m:oMath>
                </a14:m>
                <a:endParaRPr lang="en-US" dirty="0"/>
              </a:p>
            </p:txBody>
          </p:sp>
        </mc:Choice>
        <mc:Fallback>
          <p:sp>
            <p:nvSpPr>
              <p:cNvPr id="78" name="TextBox 77"/>
              <p:cNvSpPr txBox="1">
                <a:spLocks noRot="1" noChangeAspect="1" noMove="1" noResize="1" noEditPoints="1" noAdjustHandles="1" noChangeArrowheads="1" noChangeShapeType="1" noTextEdit="1"/>
              </p:cNvSpPr>
              <p:nvPr/>
            </p:nvSpPr>
            <p:spPr>
              <a:xfrm>
                <a:off x="7164288" y="1763524"/>
                <a:ext cx="1545744" cy="369332"/>
              </a:xfrm>
              <a:prstGeom prst="rect">
                <a:avLst/>
              </a:prstGeom>
              <a:blipFill rotWithShape="1">
                <a:blip r:embed="rId5"/>
                <a:stretch>
                  <a:fillRect l="-3150" t="-8197" r="-394" b="-24590"/>
                </a:stretch>
              </a:blipFill>
            </p:spPr>
            <p:txBody>
              <a:bodyPr/>
              <a:lstStyle/>
              <a:p>
                <a:r>
                  <a:rPr lang="sr-Latn-RS">
                    <a:noFill/>
                  </a:rPr>
                  <a:t> </a:t>
                </a:r>
              </a:p>
            </p:txBody>
          </p:sp>
        </mc:Fallback>
      </mc:AlternateContent>
      <p:pic>
        <p:nvPicPr>
          <p:cNvPr id="7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135"/>
          <a:stretch/>
        </p:blipFill>
        <p:spPr bwMode="auto">
          <a:xfrm>
            <a:off x="5660312" y="1705012"/>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135"/>
          <a:stretch/>
        </p:blipFill>
        <p:spPr bwMode="auto">
          <a:xfrm>
            <a:off x="5510960" y="2570896"/>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Rectangle 80"/>
          <p:cNvSpPr/>
          <p:nvPr/>
        </p:nvSpPr>
        <p:spPr>
          <a:xfrm>
            <a:off x="7964568" y="2091207"/>
            <a:ext cx="648072" cy="3002796"/>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rot="16200000">
            <a:off x="8471903" y="3218919"/>
            <a:ext cx="776238" cy="369332"/>
          </a:xfrm>
          <a:prstGeom prst="rect">
            <a:avLst/>
          </a:prstGeom>
          <a:noFill/>
        </p:spPr>
        <p:txBody>
          <a:bodyPr wrap="none" rtlCol="0">
            <a:spAutoFit/>
          </a:bodyPr>
          <a:lstStyle/>
          <a:p>
            <a:r>
              <a:rPr lang="en-US" dirty="0" smtClean="0"/>
              <a:t>Frame</a:t>
            </a:r>
            <a:endParaRPr lang="en-US" dirty="0"/>
          </a:p>
        </p:txBody>
      </p:sp>
      <p:pic>
        <p:nvPicPr>
          <p:cNvPr id="8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135"/>
          <a:stretch/>
        </p:blipFill>
        <p:spPr bwMode="auto">
          <a:xfrm>
            <a:off x="5639513" y="3362071"/>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0303" y="6331386"/>
            <a:ext cx="8152337" cy="553998"/>
          </a:xfrm>
          <a:prstGeom prst="rect">
            <a:avLst/>
          </a:prstGeom>
        </p:spPr>
        <p:txBody>
          <a:bodyPr wrap="square">
            <a:spAutoFit/>
          </a:bodyPr>
          <a:lstStyle/>
          <a:p>
            <a:r>
              <a:rPr lang="en-US" sz="1500" dirty="0">
                <a:solidFill>
                  <a:srgbClr val="C00000"/>
                </a:solidFill>
              </a:rPr>
              <a:t>G. </a:t>
            </a:r>
            <a:r>
              <a:rPr lang="en-US" sz="1500" dirty="0" err="1">
                <a:solidFill>
                  <a:srgbClr val="C00000"/>
                </a:solidFill>
              </a:rPr>
              <a:t>Liva</a:t>
            </a:r>
            <a:r>
              <a:rPr lang="en-US" sz="1500" dirty="0">
                <a:solidFill>
                  <a:srgbClr val="C00000"/>
                </a:solidFill>
              </a:rPr>
              <a:t>, “Graph-Based Analysis and Optimization of Contention Resolution Diversity Slotted ALOHA,” IEEE </a:t>
            </a:r>
            <a:r>
              <a:rPr lang="en-US" sz="1500" dirty="0" smtClean="0">
                <a:solidFill>
                  <a:srgbClr val="C00000"/>
                </a:solidFill>
              </a:rPr>
              <a:t>Transactions on Communications, February </a:t>
            </a:r>
            <a:r>
              <a:rPr lang="en-US" sz="1500" dirty="0">
                <a:solidFill>
                  <a:srgbClr val="C00000"/>
                </a:solidFill>
              </a:rPr>
              <a:t>2011.</a:t>
            </a:r>
          </a:p>
        </p:txBody>
      </p:sp>
      <p:cxnSp>
        <p:nvCxnSpPr>
          <p:cNvPr id="52" name="Straight Connector 51"/>
          <p:cNvCxnSpPr/>
          <p:nvPr/>
        </p:nvCxnSpPr>
        <p:spPr>
          <a:xfrm>
            <a:off x="438516" y="6322953"/>
            <a:ext cx="84539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135"/>
          <a:stretch/>
        </p:blipFill>
        <p:spPr bwMode="auto">
          <a:xfrm>
            <a:off x="5647928" y="5303872"/>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16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0"/>
                                        </p:tgtEl>
                                        <p:attrNameLst>
                                          <p:attrName>style.visibility</p:attrName>
                                        </p:attrNameLst>
                                      </p:cBhvr>
                                      <p:to>
                                        <p:strVal val="visible"/>
                                      </p:to>
                                    </p:set>
                                  </p:childTnLst>
                                  <p:subTnLst>
                                    <p:set>
                                      <p:cBhvr override="childStyle">
                                        <p:cTn dur="1" fill="hold" display="0" masterRel="nextClick" afterEffect="1"/>
                                        <p:tgtEl>
                                          <p:spTgt spid="80"/>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par>
                                <p:cTn id="21" presetID="22" presetClass="entr" presetSubtype="8"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par>
                                <p:cTn id="24" presetID="22" presetClass="entr" presetSubtype="8" fill="hold" nodeType="with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wipe(left)">
                                      <p:cBhvr>
                                        <p:cTn id="26" dur="500"/>
                                        <p:tgtEl>
                                          <p:spTgt spid="73"/>
                                        </p:tgtEl>
                                      </p:cBhvr>
                                    </p:animEffect>
                                  </p:childTnLst>
                                </p:cTn>
                              </p:par>
                              <p:par>
                                <p:cTn id="27" presetID="22" presetClass="entr" presetSubtype="8"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3"/>
                                        </p:tgtEl>
                                        <p:attrNameLst>
                                          <p:attrName>style.visibility</p:attrName>
                                        </p:attrNameLst>
                                      </p:cBhvr>
                                      <p:to>
                                        <p:strVal val="visible"/>
                                      </p:to>
                                    </p:set>
                                  </p:childTnLst>
                                  <p:subTnLst>
                                    <p:set>
                                      <p:cBhvr override="childStyle">
                                        <p:cTn dur="1" fill="hold" display="0" masterRel="nextClick" afterEffect="1"/>
                                        <p:tgtEl>
                                          <p:spTgt spid="83"/>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left)">
                                      <p:cBhvr>
                                        <p:cTn id="38" dur="500"/>
                                        <p:tgtEl>
                                          <p:spTgt spid="51"/>
                                        </p:tgtEl>
                                      </p:cBhvr>
                                    </p:animEffect>
                                  </p:childTnLst>
                                </p:cTn>
                              </p:par>
                              <p:par>
                                <p:cTn id="39" presetID="22" presetClass="entr" presetSubtype="8"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left)">
                                      <p:cBhvr>
                                        <p:cTn id="50" dur="500"/>
                                        <p:tgtEl>
                                          <p:spTgt spid="74"/>
                                        </p:tgtEl>
                                      </p:cBhvr>
                                    </p:animEffect>
                                  </p:childTnLst>
                                </p:cTn>
                              </p:par>
                              <p:par>
                                <p:cTn id="51" presetID="22" presetClass="entr" presetSubtype="8"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left)">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78"/>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274638"/>
            <a:ext cx="8229600" cy="1143000"/>
          </a:xfrm>
        </p:spPr>
        <p:txBody>
          <a:bodyPr>
            <a:normAutofit/>
          </a:bodyPr>
          <a:lstStyle/>
          <a:p>
            <a:r>
              <a:rPr lang="en-US" dirty="0" smtClean="0"/>
              <a:t>Frameless ALOHA</a:t>
            </a:r>
            <a:endParaRPr lang="en-US" dirty="0"/>
          </a:p>
        </p:txBody>
      </p:sp>
      <p:sp>
        <p:nvSpPr>
          <p:cNvPr id="3" name="Text Placeholder 2"/>
          <p:cNvSpPr>
            <a:spLocks noGrp="1"/>
          </p:cNvSpPr>
          <p:nvPr>
            <p:ph type="body" idx="1"/>
          </p:nvPr>
        </p:nvSpPr>
        <p:spPr>
          <a:xfrm>
            <a:off x="457200" y="1538814"/>
            <a:ext cx="8472518" cy="639762"/>
          </a:xfrm>
        </p:spPr>
        <p:txBody>
          <a:bodyPr/>
          <a:lstStyle/>
          <a:p>
            <a:r>
              <a:rPr lang="sr-Latn-RS" dirty="0" smtClean="0"/>
              <a:t>Frameless ALOHA</a:t>
            </a:r>
            <a:endParaRPr lang="en-US" dirty="0"/>
          </a:p>
        </p:txBody>
      </p:sp>
      <p:sp>
        <p:nvSpPr>
          <p:cNvPr id="7" name="Rectangle 6"/>
          <p:cNvSpPr/>
          <p:nvPr/>
        </p:nvSpPr>
        <p:spPr>
          <a:xfrm>
            <a:off x="464026" y="2163336"/>
            <a:ext cx="5445646" cy="3447098"/>
          </a:xfrm>
          <a:prstGeom prst="rect">
            <a:avLst/>
          </a:prstGeom>
        </p:spPr>
        <p:txBody>
          <a:bodyPr wrap="square">
            <a:spAutoFit/>
          </a:bodyPr>
          <a:lstStyle/>
          <a:p>
            <a:pPr marL="342900" indent="-342900">
              <a:buFont typeface="Wingdings" pitchFamily="2" charset="2"/>
              <a:buChar char="§"/>
            </a:pPr>
            <a:r>
              <a:rPr lang="en-US" sz="2000" dirty="0"/>
              <a:t>Idea: Apply paradigm of </a:t>
            </a:r>
            <a:r>
              <a:rPr lang="en-US" sz="2000" dirty="0" err="1"/>
              <a:t>rateless</a:t>
            </a:r>
            <a:r>
              <a:rPr lang="en-US" sz="2000" dirty="0"/>
              <a:t> </a:t>
            </a:r>
            <a:r>
              <a:rPr lang="en-US" sz="2000" dirty="0"/>
              <a:t> </a:t>
            </a:r>
            <a:r>
              <a:rPr lang="en-US" sz="2000" dirty="0" smtClean="0"/>
              <a:t>codes</a:t>
            </a:r>
            <a:endParaRPr lang="en-US" sz="2000" dirty="0"/>
          </a:p>
          <a:p>
            <a:pPr marL="342900" indent="-342900">
              <a:buFont typeface="Wingdings" pitchFamily="2" charset="2"/>
              <a:buChar char="§"/>
            </a:pPr>
            <a:endParaRPr lang="en-US" sz="2000" dirty="0"/>
          </a:p>
          <a:p>
            <a:pPr marL="342900" indent="-342900">
              <a:buFont typeface="Wingdings" pitchFamily="2" charset="2"/>
              <a:buChar char="§"/>
            </a:pPr>
            <a:r>
              <a:rPr lang="en-US" sz="2000" dirty="0"/>
              <a:t>No </a:t>
            </a:r>
            <a:r>
              <a:rPr lang="en-US" sz="2000" dirty="0"/>
              <a:t>predefined frame length</a:t>
            </a:r>
          </a:p>
          <a:p>
            <a:pPr marL="800100" lvl="1" indent="-342900">
              <a:buFont typeface="Wingdings" pitchFamily="2" charset="2"/>
              <a:buChar char="§"/>
            </a:pPr>
            <a:r>
              <a:rPr lang="en-US" sz="2000" dirty="0"/>
              <a:t>Slots are successively added until sufficiently </a:t>
            </a:r>
            <a:r>
              <a:rPr lang="en-US" sz="2000" dirty="0" smtClean="0"/>
              <a:t>many users </a:t>
            </a:r>
            <a:r>
              <a:rPr lang="en-US" sz="2000" dirty="0"/>
              <a:t>are resolved</a:t>
            </a:r>
          </a:p>
          <a:p>
            <a:pPr marL="342900" indent="-342900">
              <a:buFont typeface="Wingdings" pitchFamily="2" charset="2"/>
              <a:buChar char="§"/>
            </a:pPr>
            <a:endParaRPr lang="en-US" dirty="0"/>
          </a:p>
          <a:p>
            <a:pPr marL="342900" indent="-342900">
              <a:buFont typeface="Wingdings" pitchFamily="2" charset="2"/>
              <a:buChar char="§"/>
            </a:pPr>
            <a:r>
              <a:rPr lang="en-US" sz="2000" dirty="0"/>
              <a:t>Optimization </a:t>
            </a:r>
            <a:r>
              <a:rPr lang="en-US" sz="2000" dirty="0"/>
              <a:t>of the slot degree </a:t>
            </a:r>
            <a:r>
              <a:rPr lang="en-US" sz="2000" dirty="0"/>
              <a:t>distribution</a:t>
            </a:r>
          </a:p>
          <a:p>
            <a:pPr marL="800100" lvl="1" indent="-342900">
              <a:buFont typeface="Wingdings" pitchFamily="2" charset="2"/>
              <a:buChar char="§"/>
            </a:pPr>
            <a:r>
              <a:rPr lang="en-US" sz="2000" dirty="0"/>
              <a:t>Implicitly </a:t>
            </a:r>
            <a:r>
              <a:rPr lang="en-US" sz="2000" dirty="0"/>
              <a:t>controlled through user </a:t>
            </a:r>
            <a:r>
              <a:rPr lang="en-US" sz="2000" dirty="0"/>
              <a:t>behavior </a:t>
            </a:r>
            <a:r>
              <a:rPr lang="sr-Latn-RS" sz="2000" dirty="0" smtClean="0"/>
              <a:t>- </a:t>
            </a:r>
            <a:r>
              <a:rPr lang="en-US" sz="2000" dirty="0" smtClean="0"/>
              <a:t>slot </a:t>
            </a:r>
            <a:r>
              <a:rPr lang="en-US" sz="2000" dirty="0"/>
              <a:t>access </a:t>
            </a:r>
            <a:r>
              <a:rPr lang="en-US" sz="2000" dirty="0"/>
              <a:t>probability </a:t>
            </a:r>
            <a:r>
              <a:rPr lang="en-US" sz="2000" dirty="0" smtClean="0"/>
              <a:t>p</a:t>
            </a:r>
            <a:endParaRPr lang="en-US" sz="2000" dirty="0"/>
          </a:p>
          <a:p>
            <a:pPr marL="800100" lvl="1" indent="-342900">
              <a:buFont typeface="Arial" pitchFamily="34" charset="0"/>
              <a:buChar char="•"/>
            </a:pPr>
            <a:endParaRPr lang="en-US" sz="2000" dirty="0"/>
          </a:p>
          <a:p>
            <a:pPr marL="342900" indent="-342900">
              <a:buFont typeface="Arial" pitchFamily="34" charset="0"/>
              <a:buChar char="•"/>
            </a:pPr>
            <a:endParaRPr lang="en-US" sz="2000" dirty="0"/>
          </a:p>
        </p:txBody>
      </p:sp>
      <p:sp>
        <p:nvSpPr>
          <p:cNvPr id="4" name="Rectangle 3"/>
          <p:cNvSpPr/>
          <p:nvPr/>
        </p:nvSpPr>
        <p:spPr>
          <a:xfrm>
            <a:off x="416872" y="6309320"/>
            <a:ext cx="7825225" cy="553998"/>
          </a:xfrm>
          <a:prstGeom prst="rect">
            <a:avLst/>
          </a:prstGeom>
        </p:spPr>
        <p:txBody>
          <a:bodyPr wrap="square">
            <a:spAutoFit/>
          </a:bodyPr>
          <a:lstStyle/>
          <a:p>
            <a:r>
              <a:rPr lang="en-US" sz="1500" dirty="0">
                <a:solidFill>
                  <a:srgbClr val="C00000"/>
                </a:solidFill>
              </a:rPr>
              <a:t>C. </a:t>
            </a:r>
            <a:r>
              <a:rPr lang="en-US" sz="1500" dirty="0" err="1">
                <a:solidFill>
                  <a:srgbClr val="C00000"/>
                </a:solidFill>
              </a:rPr>
              <a:t>Stefanovic</a:t>
            </a:r>
            <a:r>
              <a:rPr lang="en-US" sz="1500" dirty="0">
                <a:solidFill>
                  <a:srgbClr val="C00000"/>
                </a:solidFill>
              </a:rPr>
              <a:t>, P. </a:t>
            </a:r>
            <a:r>
              <a:rPr lang="en-US" sz="1500" dirty="0" err="1">
                <a:solidFill>
                  <a:srgbClr val="C00000"/>
                </a:solidFill>
              </a:rPr>
              <a:t>Popovski</a:t>
            </a:r>
            <a:r>
              <a:rPr lang="en-US" sz="1500" dirty="0">
                <a:solidFill>
                  <a:srgbClr val="C00000"/>
                </a:solidFill>
              </a:rPr>
              <a:t>, D. </a:t>
            </a:r>
            <a:r>
              <a:rPr lang="en-US" sz="1500" dirty="0" err="1">
                <a:solidFill>
                  <a:srgbClr val="C00000"/>
                </a:solidFill>
              </a:rPr>
              <a:t>Vukobratovic</a:t>
            </a:r>
            <a:r>
              <a:rPr lang="en-US" sz="1500" dirty="0">
                <a:solidFill>
                  <a:srgbClr val="C00000"/>
                </a:solidFill>
              </a:rPr>
              <a:t>, “Frameless ALOHA Protocol for Wireless Networks”, IEEE Communication Letters, </a:t>
            </a:r>
            <a:r>
              <a:rPr lang="en-US" sz="1500" dirty="0" smtClean="0">
                <a:solidFill>
                  <a:srgbClr val="C00000"/>
                </a:solidFill>
              </a:rPr>
              <a:t>December </a:t>
            </a:r>
            <a:r>
              <a:rPr lang="en-US" sz="1500" dirty="0">
                <a:solidFill>
                  <a:srgbClr val="C00000"/>
                </a:solidFill>
              </a:rPr>
              <a:t>2012.</a:t>
            </a:r>
          </a:p>
        </p:txBody>
      </p:sp>
      <p:cxnSp>
        <p:nvCxnSpPr>
          <p:cNvPr id="75" name="Straight Connector 74"/>
          <p:cNvCxnSpPr/>
          <p:nvPr/>
        </p:nvCxnSpPr>
        <p:spPr>
          <a:xfrm>
            <a:off x="438516" y="6322953"/>
            <a:ext cx="84539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6372200" y="1772816"/>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372200" y="2562134"/>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372200" y="3351453"/>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372200" y="5561545"/>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rot="5400000">
            <a:off x="6214171" y="4429611"/>
            <a:ext cx="740107" cy="424048"/>
          </a:xfrm>
          <a:prstGeom prst="rect">
            <a:avLst/>
          </a:prstGeom>
          <a:noFill/>
        </p:spPr>
        <p:txBody>
          <a:bodyPr wrap="none" rtlCol="0">
            <a:spAutoFit/>
          </a:bodyPr>
          <a:lstStyle/>
          <a:p>
            <a:r>
              <a:rPr lang="en-US" dirty="0" smtClean="0"/>
              <a:t>.   .   .</a:t>
            </a:r>
            <a:endParaRPr lang="en-US" dirty="0"/>
          </a:p>
        </p:txBody>
      </p:sp>
      <p:sp>
        <p:nvSpPr>
          <p:cNvPr id="81" name="Rectangle 80"/>
          <p:cNvSpPr/>
          <p:nvPr/>
        </p:nvSpPr>
        <p:spPr>
          <a:xfrm>
            <a:off x="8191069" y="2246407"/>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191069" y="2483203"/>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191069" y="271999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191069" y="2956794"/>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8191069" y="4456499"/>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rot="5400000">
            <a:off x="8022370" y="3588415"/>
            <a:ext cx="740107" cy="424048"/>
          </a:xfrm>
          <a:prstGeom prst="rect">
            <a:avLst/>
          </a:prstGeom>
          <a:noFill/>
        </p:spPr>
        <p:txBody>
          <a:bodyPr wrap="none" rtlCol="0">
            <a:spAutoFit/>
          </a:bodyPr>
          <a:lstStyle/>
          <a:p>
            <a:r>
              <a:rPr lang="en-US" dirty="0" smtClean="0"/>
              <a:t>.   .   .</a:t>
            </a:r>
            <a:endParaRPr lang="en-US" dirty="0"/>
          </a:p>
        </p:txBody>
      </p:sp>
      <p:cxnSp>
        <p:nvCxnSpPr>
          <p:cNvPr id="112" name="Straight Connector 111"/>
          <p:cNvCxnSpPr/>
          <p:nvPr/>
        </p:nvCxnSpPr>
        <p:spPr>
          <a:xfrm>
            <a:off x="6692233" y="1941324"/>
            <a:ext cx="1488166" cy="434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78" idx="6"/>
            <a:endCxn id="81" idx="1"/>
          </p:cNvCxnSpPr>
          <p:nvPr/>
        </p:nvCxnSpPr>
        <p:spPr>
          <a:xfrm flipV="1">
            <a:off x="6702903" y="2364805"/>
            <a:ext cx="1488166" cy="114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a:endCxn id="82" idx="1"/>
          </p:cNvCxnSpPr>
          <p:nvPr/>
        </p:nvCxnSpPr>
        <p:spPr>
          <a:xfrm flipV="1">
            <a:off x="6717386" y="2601601"/>
            <a:ext cx="1473683" cy="70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a:endCxn id="109" idx="1"/>
          </p:cNvCxnSpPr>
          <p:nvPr/>
        </p:nvCxnSpPr>
        <p:spPr>
          <a:xfrm flipV="1">
            <a:off x="6717386" y="3075192"/>
            <a:ext cx="1473683" cy="434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77" idx="6"/>
            <a:endCxn id="109" idx="1"/>
          </p:cNvCxnSpPr>
          <p:nvPr/>
        </p:nvCxnSpPr>
        <p:spPr>
          <a:xfrm>
            <a:off x="6702903" y="2719998"/>
            <a:ext cx="1488166" cy="355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76" idx="6"/>
            <a:endCxn id="110" idx="1"/>
          </p:cNvCxnSpPr>
          <p:nvPr/>
        </p:nvCxnSpPr>
        <p:spPr>
          <a:xfrm>
            <a:off x="6702903" y="1930680"/>
            <a:ext cx="1488166" cy="2644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endCxn id="110" idx="1"/>
          </p:cNvCxnSpPr>
          <p:nvPr/>
        </p:nvCxnSpPr>
        <p:spPr>
          <a:xfrm flipV="1">
            <a:off x="6634106" y="4574897"/>
            <a:ext cx="1556963" cy="1133676"/>
          </a:xfrm>
          <a:prstGeom prst="line">
            <a:avLst/>
          </a:prstGeom>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6115600" y="1190175"/>
            <a:ext cx="852349"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n</a:t>
            </a:r>
            <a:r>
              <a:rPr lang="en-US" dirty="0" smtClean="0"/>
              <a:t> users</a:t>
            </a:r>
            <a:endParaRPr lang="en-US" dirty="0"/>
          </a:p>
        </p:txBody>
      </p:sp>
      <p:grpSp>
        <p:nvGrpSpPr>
          <p:cNvPr id="5" name="Group 4"/>
          <p:cNvGrpSpPr/>
          <p:nvPr/>
        </p:nvGrpSpPr>
        <p:grpSpPr>
          <a:xfrm>
            <a:off x="5364088" y="1826932"/>
            <a:ext cx="834618" cy="4364660"/>
            <a:chOff x="5364088" y="1826932"/>
            <a:chExt cx="834618" cy="4364660"/>
          </a:xfrm>
        </p:grpSpPr>
        <p:grpSp>
          <p:nvGrpSpPr>
            <p:cNvPr id="84" name="Group 83"/>
            <p:cNvGrpSpPr/>
            <p:nvPr/>
          </p:nvGrpSpPr>
          <p:grpSpPr>
            <a:xfrm>
              <a:off x="5364088" y="1826932"/>
              <a:ext cx="754599" cy="4261602"/>
              <a:chOff x="5631321" y="1918372"/>
              <a:chExt cx="754599" cy="4261602"/>
            </a:xfrm>
          </p:grpSpPr>
          <p:pic>
            <p:nvPicPr>
              <p:cNvPr id="8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652120" y="1918372"/>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655568" y="2719174"/>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631321" y="3575431"/>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782416" y="5718585"/>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TextBox 50"/>
            <p:cNvSpPr txBox="1"/>
            <p:nvPr/>
          </p:nvSpPr>
          <p:spPr>
            <a:xfrm>
              <a:off x="5802266" y="2028464"/>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sp>
          <p:nvSpPr>
            <p:cNvPr id="72" name="TextBox 71"/>
            <p:cNvSpPr txBox="1"/>
            <p:nvPr/>
          </p:nvSpPr>
          <p:spPr>
            <a:xfrm>
              <a:off x="5821472" y="2821120"/>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sp>
          <p:nvSpPr>
            <p:cNvPr id="73" name="TextBox 72"/>
            <p:cNvSpPr txBox="1"/>
            <p:nvPr/>
          </p:nvSpPr>
          <p:spPr>
            <a:xfrm>
              <a:off x="5807184" y="3656072"/>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sp>
          <p:nvSpPr>
            <p:cNvPr id="120" name="TextBox 119"/>
            <p:cNvSpPr txBox="1"/>
            <p:nvPr/>
          </p:nvSpPr>
          <p:spPr>
            <a:xfrm>
              <a:off x="5898624" y="5822260"/>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grpSp>
      <p:grpSp>
        <p:nvGrpSpPr>
          <p:cNvPr id="121" name="Group 120"/>
          <p:cNvGrpSpPr/>
          <p:nvPr/>
        </p:nvGrpSpPr>
        <p:grpSpPr>
          <a:xfrm>
            <a:off x="5364088" y="1829584"/>
            <a:ext cx="834618" cy="4364660"/>
            <a:chOff x="5364088" y="1826932"/>
            <a:chExt cx="834618" cy="4364660"/>
          </a:xfrm>
        </p:grpSpPr>
        <p:grpSp>
          <p:nvGrpSpPr>
            <p:cNvPr id="122" name="Group 121"/>
            <p:cNvGrpSpPr/>
            <p:nvPr/>
          </p:nvGrpSpPr>
          <p:grpSpPr>
            <a:xfrm>
              <a:off x="5364088" y="1826932"/>
              <a:ext cx="754599" cy="4261602"/>
              <a:chOff x="5631321" y="1918372"/>
              <a:chExt cx="754599" cy="4261602"/>
            </a:xfrm>
          </p:grpSpPr>
          <p:pic>
            <p:nvPicPr>
              <p:cNvPr id="12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652120" y="1918372"/>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655568" y="2719174"/>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631321" y="3575431"/>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782416" y="5718585"/>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3" name="TextBox 122"/>
            <p:cNvSpPr txBox="1"/>
            <p:nvPr/>
          </p:nvSpPr>
          <p:spPr>
            <a:xfrm>
              <a:off x="5802266" y="2028464"/>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sp>
          <p:nvSpPr>
            <p:cNvPr id="124" name="TextBox 123"/>
            <p:cNvSpPr txBox="1"/>
            <p:nvPr/>
          </p:nvSpPr>
          <p:spPr>
            <a:xfrm>
              <a:off x="5821472" y="2821120"/>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sp>
          <p:nvSpPr>
            <p:cNvPr id="125" name="TextBox 124"/>
            <p:cNvSpPr txBox="1"/>
            <p:nvPr/>
          </p:nvSpPr>
          <p:spPr>
            <a:xfrm>
              <a:off x="5807184" y="3656072"/>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sp>
          <p:nvSpPr>
            <p:cNvPr id="126" name="TextBox 125"/>
            <p:cNvSpPr txBox="1"/>
            <p:nvPr/>
          </p:nvSpPr>
          <p:spPr>
            <a:xfrm>
              <a:off x="5898624" y="5822260"/>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grpSp>
      <p:grpSp>
        <p:nvGrpSpPr>
          <p:cNvPr id="131" name="Group 130"/>
          <p:cNvGrpSpPr/>
          <p:nvPr/>
        </p:nvGrpSpPr>
        <p:grpSpPr>
          <a:xfrm>
            <a:off x="5364088" y="1829584"/>
            <a:ext cx="834618" cy="4364660"/>
            <a:chOff x="5364088" y="1826932"/>
            <a:chExt cx="834618" cy="4364660"/>
          </a:xfrm>
        </p:grpSpPr>
        <p:grpSp>
          <p:nvGrpSpPr>
            <p:cNvPr id="132" name="Group 131"/>
            <p:cNvGrpSpPr/>
            <p:nvPr/>
          </p:nvGrpSpPr>
          <p:grpSpPr>
            <a:xfrm>
              <a:off x="5364088" y="1826932"/>
              <a:ext cx="754599" cy="4261602"/>
              <a:chOff x="5631321" y="1918372"/>
              <a:chExt cx="754599" cy="4261602"/>
            </a:xfrm>
          </p:grpSpPr>
          <p:pic>
            <p:nvPicPr>
              <p:cNvPr id="13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652120" y="1918372"/>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655568" y="2719174"/>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631321" y="3575431"/>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782416" y="5718585"/>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 name="TextBox 132"/>
            <p:cNvSpPr txBox="1"/>
            <p:nvPr/>
          </p:nvSpPr>
          <p:spPr>
            <a:xfrm>
              <a:off x="5802266" y="2028464"/>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sp>
          <p:nvSpPr>
            <p:cNvPr id="134" name="TextBox 133"/>
            <p:cNvSpPr txBox="1"/>
            <p:nvPr/>
          </p:nvSpPr>
          <p:spPr>
            <a:xfrm>
              <a:off x="5821472" y="2821120"/>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sp>
          <p:nvSpPr>
            <p:cNvPr id="135" name="TextBox 134"/>
            <p:cNvSpPr txBox="1"/>
            <p:nvPr/>
          </p:nvSpPr>
          <p:spPr>
            <a:xfrm>
              <a:off x="5807184" y="3656072"/>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sp>
          <p:nvSpPr>
            <p:cNvPr id="136" name="TextBox 135"/>
            <p:cNvSpPr txBox="1"/>
            <p:nvPr/>
          </p:nvSpPr>
          <p:spPr>
            <a:xfrm>
              <a:off x="5898624" y="5822260"/>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grpSp>
      <p:grpSp>
        <p:nvGrpSpPr>
          <p:cNvPr id="141" name="Group 140"/>
          <p:cNvGrpSpPr/>
          <p:nvPr/>
        </p:nvGrpSpPr>
        <p:grpSpPr>
          <a:xfrm>
            <a:off x="5364088" y="1829584"/>
            <a:ext cx="834618" cy="4364660"/>
            <a:chOff x="5364088" y="1826932"/>
            <a:chExt cx="834618" cy="4364660"/>
          </a:xfrm>
        </p:grpSpPr>
        <p:grpSp>
          <p:nvGrpSpPr>
            <p:cNvPr id="142" name="Group 141"/>
            <p:cNvGrpSpPr/>
            <p:nvPr/>
          </p:nvGrpSpPr>
          <p:grpSpPr>
            <a:xfrm>
              <a:off x="5364088" y="1826932"/>
              <a:ext cx="754599" cy="4261602"/>
              <a:chOff x="5631321" y="1918372"/>
              <a:chExt cx="754599" cy="4261602"/>
            </a:xfrm>
          </p:grpSpPr>
          <p:pic>
            <p:nvPicPr>
              <p:cNvPr id="14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652120" y="1918372"/>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655568" y="2719174"/>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631321" y="3575431"/>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782416" y="5718585"/>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3" name="TextBox 142"/>
            <p:cNvSpPr txBox="1"/>
            <p:nvPr/>
          </p:nvSpPr>
          <p:spPr>
            <a:xfrm>
              <a:off x="5802266" y="2028464"/>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sp>
          <p:nvSpPr>
            <p:cNvPr id="144" name="TextBox 143"/>
            <p:cNvSpPr txBox="1"/>
            <p:nvPr/>
          </p:nvSpPr>
          <p:spPr>
            <a:xfrm>
              <a:off x="5821472" y="2821120"/>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sp>
          <p:nvSpPr>
            <p:cNvPr id="145" name="TextBox 144"/>
            <p:cNvSpPr txBox="1"/>
            <p:nvPr/>
          </p:nvSpPr>
          <p:spPr>
            <a:xfrm>
              <a:off x="5807184" y="3656072"/>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sp>
          <p:nvSpPr>
            <p:cNvPr id="146" name="TextBox 145"/>
            <p:cNvSpPr txBox="1"/>
            <p:nvPr/>
          </p:nvSpPr>
          <p:spPr>
            <a:xfrm>
              <a:off x="5898624" y="5822260"/>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grpSp>
      <p:grpSp>
        <p:nvGrpSpPr>
          <p:cNvPr id="151" name="Group 150"/>
          <p:cNvGrpSpPr/>
          <p:nvPr/>
        </p:nvGrpSpPr>
        <p:grpSpPr>
          <a:xfrm>
            <a:off x="5375136" y="1829584"/>
            <a:ext cx="834618" cy="4364660"/>
            <a:chOff x="5364088" y="1826932"/>
            <a:chExt cx="834618" cy="4364660"/>
          </a:xfrm>
        </p:grpSpPr>
        <p:grpSp>
          <p:nvGrpSpPr>
            <p:cNvPr id="152" name="Group 151"/>
            <p:cNvGrpSpPr/>
            <p:nvPr/>
          </p:nvGrpSpPr>
          <p:grpSpPr>
            <a:xfrm>
              <a:off x="5364088" y="1826932"/>
              <a:ext cx="754599" cy="4261602"/>
              <a:chOff x="5631321" y="1918372"/>
              <a:chExt cx="754599" cy="4261602"/>
            </a:xfrm>
          </p:grpSpPr>
          <p:pic>
            <p:nvPicPr>
              <p:cNvPr id="15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652120" y="1918372"/>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655568" y="2719174"/>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631321" y="3575431"/>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5"/>
              <a:stretch/>
            </p:blipFill>
            <p:spPr bwMode="auto">
              <a:xfrm>
                <a:off x="5782416" y="5718585"/>
                <a:ext cx="603504" cy="4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3" name="TextBox 152"/>
            <p:cNvSpPr txBox="1"/>
            <p:nvPr/>
          </p:nvSpPr>
          <p:spPr>
            <a:xfrm>
              <a:off x="5802266" y="2028464"/>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sp>
          <p:nvSpPr>
            <p:cNvPr id="154" name="TextBox 153"/>
            <p:cNvSpPr txBox="1"/>
            <p:nvPr/>
          </p:nvSpPr>
          <p:spPr>
            <a:xfrm>
              <a:off x="5821472" y="2821120"/>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sp>
          <p:nvSpPr>
            <p:cNvPr id="155" name="TextBox 154"/>
            <p:cNvSpPr txBox="1"/>
            <p:nvPr/>
          </p:nvSpPr>
          <p:spPr>
            <a:xfrm>
              <a:off x="5807184" y="3656072"/>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sp>
          <p:nvSpPr>
            <p:cNvPr id="156" name="TextBox 155"/>
            <p:cNvSpPr txBox="1"/>
            <p:nvPr/>
          </p:nvSpPr>
          <p:spPr>
            <a:xfrm>
              <a:off x="5898624" y="5822260"/>
              <a:ext cx="30008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
              </a:r>
              <a:endParaRPr lang="en-US" dirty="0"/>
            </a:p>
          </p:txBody>
        </p:sp>
      </p:grpSp>
      <p:sp>
        <p:nvSpPr>
          <p:cNvPr id="161" name="TextBox 160"/>
          <p:cNvSpPr txBox="1"/>
          <p:nvPr/>
        </p:nvSpPr>
        <p:spPr>
          <a:xfrm rot="5400000">
            <a:off x="7999131" y="5022402"/>
            <a:ext cx="740107" cy="424048"/>
          </a:xfrm>
          <a:prstGeom prst="rect">
            <a:avLst/>
          </a:prstGeom>
          <a:noFill/>
        </p:spPr>
        <p:txBody>
          <a:bodyPr wrap="none" rtlCol="0">
            <a:spAutoFit/>
          </a:bodyPr>
          <a:lstStyle/>
          <a:p>
            <a:r>
              <a:rPr lang="en-US" dirty="0" smtClean="0"/>
              <a:t>.   .   .</a:t>
            </a:r>
            <a:endParaRPr lang="en-US" dirty="0"/>
          </a:p>
        </p:txBody>
      </p:sp>
    </p:spTree>
    <p:extLst>
      <p:ext uri="{BB962C8B-B14F-4D97-AF65-F5344CB8AC3E}">
        <p14:creationId xmlns:p14="http://schemas.microsoft.com/office/powerpoint/2010/main" val="221201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wipe(left)">
                                      <p:cBhvr>
                                        <p:cTn id="15" dur="500"/>
                                        <p:tgtEl>
                                          <p:spTgt spid="113"/>
                                        </p:tgtEl>
                                      </p:cBhvr>
                                    </p:animEffect>
                                  </p:childTnLst>
                                </p:cTn>
                              </p:par>
                              <p:par>
                                <p:cTn id="16" presetID="22" presetClass="entr" presetSubtype="8" fill="hold"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wipe(left)">
                                      <p:cBhvr>
                                        <p:cTn id="18" dur="500"/>
                                        <p:tgtEl>
                                          <p:spTgt spid="1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childTnLst>
                                  <p:subTnLst>
                                    <p:set>
                                      <p:cBhvr override="childStyle">
                                        <p:cTn dur="1" fill="hold" display="0" masterRel="nextClick" afterEffect="1"/>
                                        <p:tgtEl>
                                          <p:spTgt spid="12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down)">
                                      <p:cBhvr>
                                        <p:cTn id="31" dur="500"/>
                                        <p:tgtEl>
                                          <p:spTgt spid="11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1"/>
                                        </p:tgtEl>
                                        <p:attrNameLst>
                                          <p:attrName>style.visibility</p:attrName>
                                        </p:attrNameLst>
                                      </p:cBhvr>
                                      <p:to>
                                        <p:strVal val="visible"/>
                                      </p:to>
                                    </p:set>
                                  </p:childTnLst>
                                  <p:subTnLst>
                                    <p:set>
                                      <p:cBhvr override="childStyle">
                                        <p:cTn dur="1" fill="hold" display="0" masterRel="nextClick" afterEffect="1"/>
                                        <p:tgtEl>
                                          <p:spTgt spid="131"/>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41"/>
                                        </p:tgtEl>
                                        <p:attrNameLst>
                                          <p:attrName>style.visibility</p:attrName>
                                        </p:attrNameLst>
                                      </p:cBhvr>
                                      <p:to>
                                        <p:strVal val="visible"/>
                                      </p:to>
                                    </p:set>
                                  </p:childTnLst>
                                  <p:subTnLst>
                                    <p:set>
                                      <p:cBhvr override="childStyle">
                                        <p:cTn dur="1" fill="hold" display="0" masterRel="nextClick" afterEffect="1"/>
                                        <p:tgtEl>
                                          <p:spTgt spid="141"/>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wipe(down)">
                                      <p:cBhvr>
                                        <p:cTn id="52" dur="500"/>
                                        <p:tgtEl>
                                          <p:spTgt spid="115"/>
                                        </p:tgtEl>
                                      </p:cBhvr>
                                    </p:animEffect>
                                  </p:childTnLst>
                                </p:cTn>
                              </p:par>
                              <p:par>
                                <p:cTn id="53" presetID="22" presetClass="entr" presetSubtype="8" fill="hold" nodeType="withEffect">
                                  <p:stCondLst>
                                    <p:cond delay="0"/>
                                  </p:stCondLst>
                                  <p:childTnLst>
                                    <p:set>
                                      <p:cBhvr>
                                        <p:cTn id="54" dur="1" fill="hold">
                                          <p:stCondLst>
                                            <p:cond delay="0"/>
                                          </p:stCondLst>
                                        </p:cTn>
                                        <p:tgtEl>
                                          <p:spTgt spid="116"/>
                                        </p:tgtEl>
                                        <p:attrNameLst>
                                          <p:attrName>style.visibility</p:attrName>
                                        </p:attrNameLst>
                                      </p:cBhvr>
                                      <p:to>
                                        <p:strVal val="visible"/>
                                      </p:to>
                                    </p:set>
                                    <p:animEffect transition="in" filter="wipe(left)">
                                      <p:cBhvr>
                                        <p:cTn id="55" dur="500"/>
                                        <p:tgtEl>
                                          <p:spTgt spid="11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51"/>
                                        </p:tgtEl>
                                        <p:attrNameLst>
                                          <p:attrName>style.visibility</p:attrName>
                                        </p:attrNameLst>
                                      </p:cBhvr>
                                      <p:to>
                                        <p:strVal val="visible"/>
                                      </p:to>
                                    </p:set>
                                  </p:childTnLst>
                                  <p:subTnLst>
                                    <p:set>
                                      <p:cBhvr override="childStyle">
                                        <p:cTn dur="1" fill="hold" display="0" masterRel="nextClick" afterEffect="1"/>
                                        <p:tgtEl>
                                          <p:spTgt spid="151"/>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500"/>
                                        <p:tgtEl>
                                          <p:spTgt spid="117"/>
                                        </p:tgtEl>
                                      </p:cBhvr>
                                    </p:animEffect>
                                  </p:childTnLst>
                                </p:cTn>
                              </p:par>
                              <p:par>
                                <p:cTn id="73" presetID="22" presetClass="entr" presetSubtype="4" fill="hold" nodeType="withEffect">
                                  <p:stCondLst>
                                    <p:cond delay="0"/>
                                  </p:stCondLst>
                                  <p:childTnLst>
                                    <p:set>
                                      <p:cBhvr>
                                        <p:cTn id="74" dur="1" fill="hold">
                                          <p:stCondLst>
                                            <p:cond delay="0"/>
                                          </p:stCondLst>
                                        </p:cTn>
                                        <p:tgtEl>
                                          <p:spTgt spid="118"/>
                                        </p:tgtEl>
                                        <p:attrNameLst>
                                          <p:attrName>style.visibility</p:attrName>
                                        </p:attrNameLst>
                                      </p:cBhvr>
                                      <p:to>
                                        <p:strVal val="visible"/>
                                      </p:to>
                                    </p:set>
                                    <p:animEffect transition="in" filter="wipe(down)">
                                      <p:cBhvr>
                                        <p:cTn id="75" dur="500"/>
                                        <p:tgtEl>
                                          <p:spTgt spid="118"/>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109" grpId="0" animBg="1"/>
      <p:bldP spid="110" grpId="0" animBg="1"/>
      <p:bldP spid="111"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44" y="1915795"/>
            <a:ext cx="4968552" cy="1435658"/>
          </a:xfrm>
        </p:spPr>
        <p:txBody>
          <a:bodyPr>
            <a:normAutofit/>
          </a:bodyPr>
          <a:lstStyle/>
          <a:p>
            <a:pPr>
              <a:buFont typeface="Wingdings" pitchFamily="2" charset="2"/>
              <a:buChar char="§"/>
            </a:pPr>
            <a:r>
              <a:rPr lang="en-US" dirty="0" smtClean="0"/>
              <a:t>Modeled as LDPC codes for </a:t>
            </a:r>
            <a:br>
              <a:rPr lang="en-US" dirty="0" smtClean="0"/>
            </a:br>
            <a:r>
              <a:rPr lang="en-US" dirty="0" smtClean="0"/>
              <a:t>erasure channels</a:t>
            </a:r>
          </a:p>
          <a:p>
            <a:pPr>
              <a:buFont typeface="Wingdings" pitchFamily="2" charset="2"/>
              <a:buChar char="§"/>
            </a:pPr>
            <a:r>
              <a:rPr lang="en-US" dirty="0" smtClean="0"/>
              <a:t>Goal: Max Throughput</a:t>
            </a:r>
            <a:r>
              <a:rPr lang="en-US" dirty="0"/>
              <a:t>: </a:t>
            </a:r>
            <a:r>
              <a:rPr lang="sr-Latn-RS" dirty="0"/>
              <a:t>T </a:t>
            </a:r>
            <a:r>
              <a:rPr lang="en-US" dirty="0"/>
              <a:t>= G </a:t>
            </a:r>
            <a:r>
              <a:rPr lang="en-US" dirty="0" err="1"/>
              <a:t>P</a:t>
            </a:r>
            <a:r>
              <a:rPr lang="en-US" baseline="-25000" dirty="0" err="1"/>
              <a:t>dec</a:t>
            </a:r>
            <a:endParaRPr lang="sr-Latn-RS" baseline="-25000" dirty="0"/>
          </a:p>
          <a:p>
            <a:pPr>
              <a:buFont typeface="Wingdings" pitchFamily="2" charset="2"/>
              <a:buChar char="§"/>
            </a:pPr>
            <a:endParaRPr lang="sr-Latn-RS" dirty="0" smtClean="0"/>
          </a:p>
        </p:txBody>
      </p:sp>
      <p:sp>
        <p:nvSpPr>
          <p:cNvPr id="2" name="Title 1"/>
          <p:cNvSpPr>
            <a:spLocks noGrp="1"/>
          </p:cNvSpPr>
          <p:nvPr>
            <p:ph type="title"/>
          </p:nvPr>
        </p:nvSpPr>
        <p:spPr/>
        <p:txBody>
          <a:bodyPr/>
          <a:lstStyle/>
          <a:p>
            <a:r>
              <a:rPr lang="sr-Latn-RS" dirty="0" smtClean="0"/>
              <a:t>SA vs LDPC</a:t>
            </a:r>
            <a:endParaRPr lang="sr-Latn-RS" dirty="0"/>
          </a:p>
        </p:txBody>
      </p:sp>
      <p:sp>
        <p:nvSpPr>
          <p:cNvPr id="3" name="Text Placeholder 2"/>
          <p:cNvSpPr>
            <a:spLocks noGrp="1"/>
          </p:cNvSpPr>
          <p:nvPr>
            <p:ph type="body" idx="1"/>
          </p:nvPr>
        </p:nvSpPr>
        <p:spPr>
          <a:xfrm>
            <a:off x="457200" y="1276033"/>
            <a:ext cx="4040188" cy="639762"/>
          </a:xfrm>
        </p:spPr>
        <p:txBody>
          <a:bodyPr/>
          <a:lstStyle/>
          <a:p>
            <a:r>
              <a:rPr lang="sr-Latn-RS" dirty="0" smtClean="0"/>
              <a:t>Slotted ALOHA </a:t>
            </a:r>
            <a:endParaRPr lang="sr-Latn-RS" dirty="0"/>
          </a:p>
        </p:txBody>
      </p:sp>
      <p:sp>
        <p:nvSpPr>
          <p:cNvPr id="9" name="Content Placeholder 8"/>
          <p:cNvSpPr>
            <a:spLocks noGrp="1"/>
          </p:cNvSpPr>
          <p:nvPr>
            <p:ph sz="quarter" idx="4"/>
          </p:nvPr>
        </p:nvSpPr>
        <p:spPr>
          <a:xfrm>
            <a:off x="499745" y="4159148"/>
            <a:ext cx="4041775" cy="1733364"/>
          </a:xfrm>
        </p:spPr>
        <p:txBody>
          <a:bodyPr/>
          <a:lstStyle/>
          <a:p>
            <a:pPr>
              <a:buFont typeface="Wingdings" pitchFamily="2" charset="2"/>
              <a:buChar char="§"/>
            </a:pPr>
            <a:r>
              <a:rPr lang="en-US" dirty="0" smtClean="0"/>
              <a:t>Asymptotic analysis</a:t>
            </a:r>
          </a:p>
          <a:p>
            <a:pPr lvl="1">
              <a:buFont typeface="Wingdings" pitchFamily="2" charset="2"/>
              <a:buChar char="§"/>
            </a:pPr>
            <a:r>
              <a:rPr lang="en-US" dirty="0" smtClean="0"/>
              <a:t>Density Evolution</a:t>
            </a:r>
          </a:p>
          <a:p>
            <a:pPr>
              <a:buFont typeface="Wingdings" pitchFamily="2" charset="2"/>
              <a:buChar char="§"/>
            </a:pPr>
            <a:r>
              <a:rPr lang="en-US" dirty="0" smtClean="0"/>
              <a:t>Finite-Length analysis</a:t>
            </a:r>
          </a:p>
          <a:p>
            <a:pPr lvl="1">
              <a:buFont typeface="Wingdings" pitchFamily="2" charset="2"/>
              <a:buChar char="§"/>
            </a:pPr>
            <a:r>
              <a:rPr lang="en-US" dirty="0" smtClean="0"/>
              <a:t>Stopping Sets</a:t>
            </a:r>
            <a:endParaRPr lang="sr-Latn-RS" dirty="0"/>
          </a:p>
        </p:txBody>
      </p:sp>
      <p:sp>
        <p:nvSpPr>
          <p:cNvPr id="10" name="Oval 9"/>
          <p:cNvSpPr/>
          <p:nvPr/>
        </p:nvSpPr>
        <p:spPr>
          <a:xfrm>
            <a:off x="6387440" y="1788056"/>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387440" y="2577374"/>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87440" y="3366693"/>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387440" y="5576785"/>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5400000">
            <a:off x="6229411" y="4444851"/>
            <a:ext cx="740107" cy="424048"/>
          </a:xfrm>
          <a:prstGeom prst="rect">
            <a:avLst/>
          </a:prstGeom>
          <a:noFill/>
        </p:spPr>
        <p:txBody>
          <a:bodyPr wrap="none" rtlCol="0">
            <a:spAutoFit/>
          </a:bodyPr>
          <a:lstStyle/>
          <a:p>
            <a:r>
              <a:rPr lang="en-US" dirty="0" smtClean="0"/>
              <a:t>.   .   .</a:t>
            </a:r>
            <a:endParaRPr lang="en-US" dirty="0"/>
          </a:p>
        </p:txBody>
      </p:sp>
      <p:sp>
        <p:nvSpPr>
          <p:cNvPr id="15" name="Rectangle 14"/>
          <p:cNvSpPr/>
          <p:nvPr/>
        </p:nvSpPr>
        <p:spPr>
          <a:xfrm>
            <a:off x="8206309" y="2261647"/>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06309" y="2498443"/>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06309" y="273523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206309" y="2972034"/>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206309" y="4471739"/>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5400000">
            <a:off x="8037610" y="3603655"/>
            <a:ext cx="740107" cy="424048"/>
          </a:xfrm>
          <a:prstGeom prst="rect">
            <a:avLst/>
          </a:prstGeom>
          <a:noFill/>
        </p:spPr>
        <p:txBody>
          <a:bodyPr wrap="none" rtlCol="0">
            <a:spAutoFit/>
          </a:bodyPr>
          <a:lstStyle/>
          <a:p>
            <a:r>
              <a:rPr lang="en-US" dirty="0" smtClean="0"/>
              <a:t>.   .   .</a:t>
            </a:r>
            <a:endParaRPr lang="en-US" dirty="0"/>
          </a:p>
        </p:txBody>
      </p:sp>
      <p:cxnSp>
        <p:nvCxnSpPr>
          <p:cNvPr id="21" name="Straight Connector 20"/>
          <p:cNvCxnSpPr/>
          <p:nvPr/>
        </p:nvCxnSpPr>
        <p:spPr>
          <a:xfrm>
            <a:off x="6707473" y="1956564"/>
            <a:ext cx="1488166" cy="434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6"/>
            <a:endCxn id="15" idx="1"/>
          </p:cNvCxnSpPr>
          <p:nvPr/>
        </p:nvCxnSpPr>
        <p:spPr>
          <a:xfrm flipV="1">
            <a:off x="6718143" y="2380045"/>
            <a:ext cx="1488166" cy="114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6" idx="1"/>
          </p:cNvCxnSpPr>
          <p:nvPr/>
        </p:nvCxnSpPr>
        <p:spPr>
          <a:xfrm flipV="1">
            <a:off x="6732626" y="2616841"/>
            <a:ext cx="1473683" cy="70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8" idx="1"/>
          </p:cNvCxnSpPr>
          <p:nvPr/>
        </p:nvCxnSpPr>
        <p:spPr>
          <a:xfrm flipV="1">
            <a:off x="6732626" y="3090432"/>
            <a:ext cx="1473683" cy="434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1" idx="6"/>
            <a:endCxn id="18" idx="1"/>
          </p:cNvCxnSpPr>
          <p:nvPr/>
        </p:nvCxnSpPr>
        <p:spPr>
          <a:xfrm>
            <a:off x="6718143" y="2735238"/>
            <a:ext cx="1488166" cy="355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 idx="6"/>
            <a:endCxn id="19" idx="1"/>
          </p:cNvCxnSpPr>
          <p:nvPr/>
        </p:nvCxnSpPr>
        <p:spPr>
          <a:xfrm>
            <a:off x="6718143" y="1945920"/>
            <a:ext cx="1488166" cy="2644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9" idx="1"/>
          </p:cNvCxnSpPr>
          <p:nvPr/>
        </p:nvCxnSpPr>
        <p:spPr>
          <a:xfrm flipV="1">
            <a:off x="6649346" y="4590137"/>
            <a:ext cx="1556963" cy="113367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 Placeholder 2"/>
          <p:cNvSpPr>
            <a:spLocks noGrp="1"/>
          </p:cNvSpPr>
          <p:nvPr>
            <p:ph type="body" idx="1"/>
          </p:nvPr>
        </p:nvSpPr>
        <p:spPr>
          <a:xfrm>
            <a:off x="509072" y="3469196"/>
            <a:ext cx="4040188" cy="639762"/>
          </a:xfrm>
        </p:spPr>
        <p:txBody>
          <a:bodyPr/>
          <a:lstStyle/>
          <a:p>
            <a:r>
              <a:rPr lang="en-US" dirty="0" smtClean="0"/>
              <a:t>Decoding Probability Analysis</a:t>
            </a:r>
            <a:endParaRPr lang="sr-Latn-RS" dirty="0"/>
          </a:p>
        </p:txBody>
      </p:sp>
      <p:sp>
        <p:nvSpPr>
          <p:cNvPr id="30" name="Oval 29"/>
          <p:cNvSpPr/>
          <p:nvPr/>
        </p:nvSpPr>
        <p:spPr>
          <a:xfrm>
            <a:off x="4473704" y="2689519"/>
            <a:ext cx="587112" cy="5722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32" name="Straight Arrow Connector 31"/>
          <p:cNvCxnSpPr/>
          <p:nvPr/>
        </p:nvCxnSpPr>
        <p:spPr>
          <a:xfrm flipH="1">
            <a:off x="3286905" y="3105672"/>
            <a:ext cx="1224135" cy="591988"/>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38516" y="6322953"/>
            <a:ext cx="84539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16872" y="6309320"/>
            <a:ext cx="8037465" cy="553998"/>
          </a:xfrm>
          <a:prstGeom prst="rect">
            <a:avLst/>
          </a:prstGeom>
        </p:spPr>
        <p:txBody>
          <a:bodyPr wrap="square">
            <a:spAutoFit/>
          </a:bodyPr>
          <a:lstStyle/>
          <a:p>
            <a:r>
              <a:rPr lang="en-US" sz="1500" dirty="0" err="1" smtClean="0">
                <a:solidFill>
                  <a:srgbClr val="C00000"/>
                </a:solidFill>
              </a:rPr>
              <a:t>E.Paolini</a:t>
            </a:r>
            <a:r>
              <a:rPr lang="en-US" sz="1500" dirty="0" smtClean="0">
                <a:solidFill>
                  <a:srgbClr val="C00000"/>
                </a:solidFill>
              </a:rPr>
              <a:t>, C</a:t>
            </a:r>
            <a:r>
              <a:rPr lang="en-US" sz="1500" dirty="0">
                <a:solidFill>
                  <a:srgbClr val="C00000"/>
                </a:solidFill>
              </a:rPr>
              <a:t>. </a:t>
            </a:r>
            <a:r>
              <a:rPr lang="en-US" sz="1500" dirty="0" err="1">
                <a:solidFill>
                  <a:srgbClr val="C00000"/>
                </a:solidFill>
              </a:rPr>
              <a:t>Stefanovic</a:t>
            </a:r>
            <a:r>
              <a:rPr lang="en-US" sz="1500" dirty="0">
                <a:solidFill>
                  <a:srgbClr val="C00000"/>
                </a:solidFill>
              </a:rPr>
              <a:t>, </a:t>
            </a:r>
            <a:r>
              <a:rPr lang="en-US" sz="1500" dirty="0" smtClean="0">
                <a:solidFill>
                  <a:srgbClr val="C00000"/>
                </a:solidFill>
              </a:rPr>
              <a:t>G. </a:t>
            </a:r>
            <a:r>
              <a:rPr lang="en-US" sz="1500" dirty="0" err="1" smtClean="0">
                <a:solidFill>
                  <a:srgbClr val="C00000"/>
                </a:solidFill>
              </a:rPr>
              <a:t>Liva</a:t>
            </a:r>
            <a:r>
              <a:rPr lang="en-US" sz="1500" dirty="0" smtClean="0">
                <a:solidFill>
                  <a:srgbClr val="C00000"/>
                </a:solidFill>
              </a:rPr>
              <a:t>, P</a:t>
            </a:r>
            <a:r>
              <a:rPr lang="en-US" sz="1500" dirty="0">
                <a:solidFill>
                  <a:srgbClr val="C00000"/>
                </a:solidFill>
              </a:rPr>
              <a:t>. </a:t>
            </a:r>
            <a:r>
              <a:rPr lang="en-US" sz="1500" dirty="0" err="1" smtClean="0">
                <a:solidFill>
                  <a:srgbClr val="C00000"/>
                </a:solidFill>
              </a:rPr>
              <a:t>Popovski</a:t>
            </a:r>
            <a:r>
              <a:rPr lang="en-US" sz="1500" dirty="0" smtClean="0">
                <a:solidFill>
                  <a:srgbClr val="C00000"/>
                </a:solidFill>
              </a:rPr>
              <a:t>, “Coded Random Access:  How Coding Theory Helps to Build Random Access Protocols”, </a:t>
            </a:r>
            <a:r>
              <a:rPr lang="en-US" sz="1500" dirty="0">
                <a:solidFill>
                  <a:srgbClr val="C00000"/>
                </a:solidFill>
              </a:rPr>
              <a:t>IEEE </a:t>
            </a:r>
            <a:r>
              <a:rPr lang="en-US" sz="1500" dirty="0" smtClean="0">
                <a:solidFill>
                  <a:srgbClr val="C00000"/>
                </a:solidFill>
              </a:rPr>
              <a:t>Communications Magazine, to appear, arxiv.org/abs/1405.4127</a:t>
            </a:r>
            <a:endParaRPr lang="en-US" sz="1500" dirty="0">
              <a:solidFill>
                <a:srgbClr val="C00000"/>
              </a:solidFill>
            </a:endParaRPr>
          </a:p>
        </p:txBody>
      </p:sp>
    </p:spTree>
    <p:extLst>
      <p:ext uri="{BB962C8B-B14F-4D97-AF65-F5344CB8AC3E}">
        <p14:creationId xmlns:p14="http://schemas.microsoft.com/office/powerpoint/2010/main" val="4137571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7344816" cy="1143000"/>
          </a:xfrm>
        </p:spPr>
        <p:txBody>
          <a:bodyPr/>
          <a:lstStyle/>
          <a:p>
            <a:r>
              <a:rPr lang="en-US" dirty="0" smtClean="0">
                <a:latin typeface="+mn-lt"/>
              </a:rPr>
              <a:t>Outline</a:t>
            </a:r>
            <a:endParaRPr lang="sr-Latn-CS" dirty="0">
              <a:latin typeface="+mn-lt"/>
            </a:endParaRPr>
          </a:p>
        </p:txBody>
      </p:sp>
      <p:sp>
        <p:nvSpPr>
          <p:cNvPr id="3" name="Content Placeholder 2"/>
          <p:cNvSpPr>
            <a:spLocks noGrp="1"/>
          </p:cNvSpPr>
          <p:nvPr>
            <p:ph idx="1"/>
          </p:nvPr>
        </p:nvSpPr>
        <p:spPr/>
        <p:txBody>
          <a:bodyPr>
            <a:normAutofit/>
          </a:bodyPr>
          <a:lstStyle/>
          <a:p>
            <a:pPr algn="just">
              <a:buFont typeface="Wingdings" pitchFamily="2" charset="2"/>
              <a:buChar char="§"/>
            </a:pPr>
            <a:r>
              <a:rPr lang="en-US" sz="2400" dirty="0">
                <a:solidFill>
                  <a:schemeClr val="bg1">
                    <a:lumMod val="75000"/>
                  </a:schemeClr>
                </a:solidFill>
                <a:latin typeface="+mn-lt"/>
              </a:rPr>
              <a:t>Single Base-Station Model</a:t>
            </a:r>
          </a:p>
          <a:p>
            <a:pPr lvl="1" algn="just">
              <a:buFont typeface="Wingdings" pitchFamily="2" charset="2"/>
              <a:buChar char="§"/>
            </a:pPr>
            <a:r>
              <a:rPr lang="en-US" sz="2400" dirty="0">
                <a:solidFill>
                  <a:schemeClr val="bg1">
                    <a:lumMod val="75000"/>
                  </a:schemeClr>
                </a:solidFill>
                <a:latin typeface="+mn-lt"/>
              </a:rPr>
              <a:t>Recent Trends in Slotted ALOHA</a:t>
            </a:r>
          </a:p>
          <a:p>
            <a:pPr lvl="1" algn="just">
              <a:buFont typeface="Wingdings" pitchFamily="2" charset="2"/>
              <a:buChar char="§"/>
            </a:pPr>
            <a:r>
              <a:rPr lang="en-US" sz="2400" dirty="0">
                <a:solidFill>
                  <a:schemeClr val="bg1">
                    <a:lumMod val="75000"/>
                  </a:schemeClr>
                </a:solidFill>
                <a:latin typeface="+mn-lt"/>
              </a:rPr>
              <a:t>LDPC Codes</a:t>
            </a:r>
          </a:p>
          <a:p>
            <a:pPr algn="just">
              <a:buFont typeface="Wingdings" pitchFamily="2" charset="2"/>
              <a:buChar char="§"/>
            </a:pPr>
            <a:endParaRPr lang="en-US" sz="2400" dirty="0">
              <a:latin typeface="+mn-lt"/>
            </a:endParaRPr>
          </a:p>
          <a:p>
            <a:pPr algn="just">
              <a:buFont typeface="Wingdings" pitchFamily="2" charset="2"/>
              <a:buChar char="§"/>
            </a:pPr>
            <a:r>
              <a:rPr lang="en-US" sz="2400" dirty="0" smtClean="0">
                <a:latin typeface="+mn-lt"/>
              </a:rPr>
              <a:t>Multiple Base-Station Model</a:t>
            </a:r>
            <a:endParaRPr lang="en-US" sz="2400" dirty="0" smtClean="0">
              <a:latin typeface="+mn-lt"/>
            </a:endParaRPr>
          </a:p>
          <a:p>
            <a:pPr lvl="1" algn="just">
              <a:buFont typeface="Wingdings" pitchFamily="2" charset="2"/>
              <a:buChar char="§"/>
            </a:pPr>
            <a:r>
              <a:rPr lang="en-US" sz="2400" dirty="0" smtClean="0">
                <a:latin typeface="+mn-lt"/>
              </a:rPr>
              <a:t>Cooperative Slotted ALOHA </a:t>
            </a:r>
          </a:p>
          <a:p>
            <a:pPr lvl="1" algn="just">
              <a:buFont typeface="Wingdings" pitchFamily="2" charset="2"/>
              <a:buChar char="§"/>
            </a:pPr>
            <a:r>
              <a:rPr lang="en-US" sz="2400" dirty="0" smtClean="0">
                <a:latin typeface="+mn-lt"/>
              </a:rPr>
              <a:t>Codes on Random Geometric Graphs</a:t>
            </a:r>
            <a:endParaRPr lang="en-US" sz="2400" dirty="0" smtClean="0">
              <a:latin typeface="+mn-lt"/>
            </a:endParaRPr>
          </a:p>
          <a:p>
            <a:pPr algn="just">
              <a:buFont typeface="Wingdings" pitchFamily="2" charset="2"/>
              <a:buChar char="§"/>
            </a:pPr>
            <a:endParaRPr lang="en-US" sz="2400" dirty="0" smtClean="0">
              <a:solidFill>
                <a:schemeClr val="bg1">
                  <a:lumMod val="75000"/>
                </a:schemeClr>
              </a:solidFill>
              <a:latin typeface="+mn-lt"/>
            </a:endParaRPr>
          </a:p>
          <a:p>
            <a:pPr algn="just">
              <a:buFont typeface="Wingdings" pitchFamily="2" charset="2"/>
              <a:buChar char="§"/>
            </a:pPr>
            <a:r>
              <a:rPr lang="en-US" sz="2400" dirty="0" smtClean="0">
                <a:solidFill>
                  <a:schemeClr val="bg1">
                    <a:lumMod val="75000"/>
                  </a:schemeClr>
                </a:solidFill>
                <a:latin typeface="+mn-lt"/>
              </a:rPr>
              <a:t>Summary</a:t>
            </a:r>
          </a:p>
          <a:p>
            <a:pPr algn="just">
              <a:buFont typeface="Wingdings" pitchFamily="2" charset="2"/>
              <a:buChar char="§"/>
            </a:pPr>
            <a:endParaRPr lang="en-US" sz="2400" dirty="0"/>
          </a:p>
        </p:txBody>
      </p:sp>
    </p:spTree>
    <p:extLst>
      <p:ext uri="{BB962C8B-B14F-4D97-AF65-F5344CB8AC3E}">
        <p14:creationId xmlns:p14="http://schemas.microsoft.com/office/powerpoint/2010/main" val="4090983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820" y="5371771"/>
            <a:ext cx="265212" cy="265212"/>
          </a:xfrm>
          <a:prstGeom prst="rect">
            <a:avLst/>
          </a:prstGeom>
        </p:spPr>
      </p:pic>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9428" y="2636912"/>
            <a:ext cx="265212" cy="26521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3595836"/>
            <a:ext cx="265212" cy="265212"/>
          </a:xfrm>
          <a:prstGeom prst="rect">
            <a:avLst/>
          </a:prstGeom>
        </p:spPr>
      </p:pic>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3032" y="4340422"/>
            <a:ext cx="265212" cy="265212"/>
          </a:xfrm>
          <a:prstGeom prst="rect">
            <a:avLst/>
          </a:prstGeom>
        </p:spPr>
      </p:pic>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3800" y="4362000"/>
            <a:ext cx="265212" cy="265212"/>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7173" y="3501008"/>
            <a:ext cx="265212" cy="265212"/>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9081" y="4824960"/>
            <a:ext cx="265212" cy="265212"/>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0340" y="3872458"/>
            <a:ext cx="265212" cy="26521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328" y="4005064"/>
            <a:ext cx="265212" cy="26521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113" y="3968505"/>
            <a:ext cx="265212" cy="265212"/>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3356992"/>
            <a:ext cx="265212" cy="265212"/>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235796"/>
            <a:ext cx="265212" cy="265212"/>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0884" y="4459932"/>
            <a:ext cx="265212" cy="265212"/>
          </a:xfrm>
          <a:prstGeom prst="rect">
            <a:avLst/>
          </a:prstGeom>
        </p:spPr>
      </p:pic>
      <p:pic>
        <p:nvPicPr>
          <p:cNvPr id="29" name="Picture 28"/>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36036" y="4653704"/>
            <a:ext cx="464740" cy="560527"/>
          </a:xfrm>
          <a:prstGeom prst="rect">
            <a:avLst/>
          </a:prstGeom>
        </p:spPr>
      </p:pic>
      <p:pic>
        <p:nvPicPr>
          <p:cNvPr id="28" name="Picture 27"/>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947020" y="4121185"/>
            <a:ext cx="464740" cy="560527"/>
          </a:xfrm>
          <a:prstGeom prst="rect">
            <a:avLst/>
          </a:prstGeom>
        </p:spPr>
      </p:pic>
      <p:pic>
        <p:nvPicPr>
          <p:cNvPr id="27" name="Picture 26"/>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326264" y="3961064"/>
            <a:ext cx="464740" cy="560527"/>
          </a:xfrm>
          <a:prstGeom prst="rect">
            <a:avLst/>
          </a:prstGeom>
        </p:spPr>
      </p:pic>
      <p:pic>
        <p:nvPicPr>
          <p:cNvPr id="26" name="Picture 25"/>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585244" y="3545689"/>
            <a:ext cx="464740" cy="560527"/>
          </a:xfrm>
          <a:prstGeom prst="rect">
            <a:avLst/>
          </a:prstGeom>
        </p:spPr>
      </p:pic>
      <p:pic>
        <p:nvPicPr>
          <p:cNvPr id="24" name="Picture 23"/>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294482" y="3256408"/>
            <a:ext cx="464740" cy="560527"/>
          </a:xfrm>
          <a:prstGeom prst="rect">
            <a:avLst/>
          </a:prstGeom>
        </p:spPr>
      </p:pic>
      <p:sp>
        <p:nvSpPr>
          <p:cNvPr id="2" name="Title 1"/>
          <p:cNvSpPr>
            <a:spLocks noGrp="1"/>
          </p:cNvSpPr>
          <p:nvPr>
            <p:ph type="title"/>
          </p:nvPr>
        </p:nvSpPr>
        <p:spPr/>
        <p:txBody>
          <a:bodyPr>
            <a:normAutofit/>
          </a:bodyPr>
          <a:lstStyle/>
          <a:p>
            <a:r>
              <a:rPr lang="en-US" dirty="0" smtClean="0"/>
              <a:t>Multiple Base Station Model</a:t>
            </a:r>
            <a:endParaRPr lang="en-US" dirty="0"/>
          </a:p>
        </p:txBody>
      </p:sp>
      <p:sp>
        <p:nvSpPr>
          <p:cNvPr id="12" name="Oval 11"/>
          <p:cNvSpPr/>
          <p:nvPr/>
        </p:nvSpPr>
        <p:spPr>
          <a:xfrm>
            <a:off x="720080" y="3284984"/>
            <a:ext cx="3600400"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5" name="Oval 14"/>
          <p:cNvSpPr/>
          <p:nvPr/>
        </p:nvSpPr>
        <p:spPr>
          <a:xfrm>
            <a:off x="2448272" y="3933056"/>
            <a:ext cx="424847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7" name="Oval 16"/>
          <p:cNvSpPr/>
          <p:nvPr/>
        </p:nvSpPr>
        <p:spPr>
          <a:xfrm>
            <a:off x="2952328" y="3212976"/>
            <a:ext cx="3024336"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9" name="Oval 18"/>
          <p:cNvSpPr/>
          <p:nvPr/>
        </p:nvSpPr>
        <p:spPr>
          <a:xfrm>
            <a:off x="4680520" y="3429000"/>
            <a:ext cx="4211960"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0" name="Oval 19"/>
          <p:cNvSpPr/>
          <p:nvPr/>
        </p:nvSpPr>
        <p:spPr>
          <a:xfrm>
            <a:off x="144016" y="4005064"/>
            <a:ext cx="403244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1" name="Oval 20"/>
          <p:cNvSpPr/>
          <p:nvPr/>
        </p:nvSpPr>
        <p:spPr>
          <a:xfrm>
            <a:off x="3888432" y="2564904"/>
            <a:ext cx="3888432" cy="10342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2" name="Oval 21"/>
          <p:cNvSpPr/>
          <p:nvPr/>
        </p:nvSpPr>
        <p:spPr>
          <a:xfrm>
            <a:off x="3528392" y="4437112"/>
            <a:ext cx="5040560"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23" name="Picture 22"/>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39168" y="3324221"/>
            <a:ext cx="464740" cy="560527"/>
          </a:xfrm>
          <a:prstGeom prst="rect">
            <a:avLst/>
          </a:prstGeom>
        </p:spPr>
      </p:pic>
      <p:pic>
        <p:nvPicPr>
          <p:cNvPr id="25" name="Picture 24"/>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33716" y="2594729"/>
            <a:ext cx="464740" cy="56052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9116" y="5301208"/>
            <a:ext cx="265212" cy="265212"/>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4797152"/>
            <a:ext cx="265212" cy="265212"/>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4940" y="5396036"/>
            <a:ext cx="265212" cy="26521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0804" y="4653136"/>
            <a:ext cx="265212" cy="265212"/>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8916" y="4099892"/>
            <a:ext cx="265212" cy="265212"/>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2875756"/>
            <a:ext cx="265212" cy="265212"/>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659732"/>
            <a:ext cx="265212" cy="265212"/>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028" y="3028156"/>
            <a:ext cx="265212" cy="265212"/>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4955682"/>
            <a:ext cx="265212" cy="265212"/>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372" y="4615358"/>
            <a:ext cx="265212" cy="265212"/>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692" y="4232423"/>
            <a:ext cx="265212" cy="26521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113" y="4605634"/>
            <a:ext cx="265212" cy="26521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9901" y="3501008"/>
            <a:ext cx="265212" cy="265212"/>
          </a:xfrm>
          <a:prstGeom prst="rect">
            <a:avLst/>
          </a:prstGeom>
        </p:spPr>
      </p:pic>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944" y="3766220"/>
            <a:ext cx="265212" cy="265212"/>
          </a:xfrm>
          <a:prstGeom prst="rect">
            <a:avLst/>
          </a:prstGeom>
        </p:spPr>
      </p:pic>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5786" y="4339801"/>
            <a:ext cx="265212" cy="265212"/>
          </a:xfrm>
          <a:prstGeom prst="rect">
            <a:avLst/>
          </a:prstGeom>
        </p:spPr>
      </p:pic>
      <p:grpSp>
        <p:nvGrpSpPr>
          <p:cNvPr id="60" name="Group 59"/>
          <p:cNvGrpSpPr/>
          <p:nvPr/>
        </p:nvGrpSpPr>
        <p:grpSpPr>
          <a:xfrm>
            <a:off x="124018" y="1225896"/>
            <a:ext cx="2873053" cy="1810642"/>
            <a:chOff x="266898" y="1268760"/>
            <a:chExt cx="2873053" cy="1810642"/>
          </a:xfrm>
        </p:grpSpPr>
        <p:grpSp>
          <p:nvGrpSpPr>
            <p:cNvPr id="57" name="Group 56"/>
            <p:cNvGrpSpPr/>
            <p:nvPr/>
          </p:nvGrpSpPr>
          <p:grpSpPr>
            <a:xfrm>
              <a:off x="266898" y="1268760"/>
              <a:ext cx="2873053" cy="1701250"/>
              <a:chOff x="266898" y="1268760"/>
              <a:chExt cx="2873053" cy="1701250"/>
            </a:xfrm>
          </p:grpSpPr>
          <p:pic>
            <p:nvPicPr>
              <p:cNvPr id="56" name="Picture 55"/>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66898" y="1268760"/>
                <a:ext cx="783530" cy="945022"/>
              </a:xfrm>
              <a:prstGeom prst="rect">
                <a:avLst/>
              </a:prstGeom>
            </p:spPr>
          </p:pic>
          <p:sp>
            <p:nvSpPr>
              <p:cNvPr id="14" name="TextBox 13"/>
              <p:cNvSpPr txBox="1"/>
              <p:nvPr/>
            </p:nvSpPr>
            <p:spPr>
              <a:xfrm>
                <a:off x="1043608" y="1628800"/>
                <a:ext cx="2096343" cy="400110"/>
              </a:xfrm>
              <a:prstGeom prst="rect">
                <a:avLst/>
              </a:prstGeom>
              <a:noFill/>
            </p:spPr>
            <p:txBody>
              <a:bodyPr wrap="none" rtlCol="0">
                <a:spAutoFit/>
              </a:bodyPr>
              <a:lstStyle/>
              <a:p>
                <a:r>
                  <a:rPr lang="en-US" sz="2000" dirty="0" smtClean="0"/>
                  <a:t>Small Base Station</a:t>
                </a:r>
                <a:endParaRPr lang="sr-Latn-RS" sz="2000" dirty="0"/>
              </a:p>
            </p:txBody>
          </p:sp>
          <p:sp>
            <p:nvSpPr>
              <p:cNvPr id="59" name="TextBox 58"/>
              <p:cNvSpPr txBox="1"/>
              <p:nvPr/>
            </p:nvSpPr>
            <p:spPr>
              <a:xfrm>
                <a:off x="1115616" y="2569900"/>
                <a:ext cx="1511952" cy="400110"/>
              </a:xfrm>
              <a:prstGeom prst="rect">
                <a:avLst/>
              </a:prstGeom>
              <a:noFill/>
            </p:spPr>
            <p:txBody>
              <a:bodyPr wrap="none" rtlCol="0">
                <a:spAutoFit/>
              </a:bodyPr>
              <a:lstStyle/>
              <a:p>
                <a:r>
                  <a:rPr lang="en-US" sz="2000" dirty="0" smtClean="0"/>
                  <a:t>Sensor Node</a:t>
                </a:r>
                <a:endParaRPr lang="sr-Latn-RS" sz="2000" dirty="0"/>
              </a:p>
            </p:txBody>
          </p:sp>
        </p:grpSp>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409" y="2240061"/>
              <a:ext cx="839341" cy="839341"/>
            </a:xfrm>
            <a:prstGeom prst="rect">
              <a:avLst/>
            </a:prstGeom>
          </p:spPr>
        </p:pic>
      </p:grpSp>
    </p:spTree>
    <p:extLst>
      <p:ext uri="{BB962C8B-B14F-4D97-AF65-F5344CB8AC3E}">
        <p14:creationId xmlns:p14="http://schemas.microsoft.com/office/powerpoint/2010/main" val="881846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a:t>
            </a:r>
            <a:endParaRPr lang="en-US" dirty="0"/>
          </a:p>
        </p:txBody>
      </p:sp>
      <p:sp>
        <p:nvSpPr>
          <p:cNvPr id="3" name="Text Placeholder 2"/>
          <p:cNvSpPr>
            <a:spLocks noGrp="1"/>
          </p:cNvSpPr>
          <p:nvPr>
            <p:ph type="body" idx="1"/>
          </p:nvPr>
        </p:nvSpPr>
        <p:spPr>
          <a:xfrm>
            <a:off x="457200" y="1535113"/>
            <a:ext cx="8472518" cy="639762"/>
          </a:xfrm>
        </p:spPr>
        <p:txBody>
          <a:bodyPr/>
          <a:lstStyle/>
          <a:p>
            <a:r>
              <a:rPr lang="en-US" dirty="0" smtClean="0"/>
              <a:t>Base station deployment, user locations</a:t>
            </a:r>
            <a:endParaRPr lang="en-US" dirty="0"/>
          </a:p>
        </p:txBody>
      </p:sp>
      <p:sp>
        <p:nvSpPr>
          <p:cNvPr id="12" name="Text Placeholder 2"/>
          <p:cNvSpPr>
            <a:spLocks noGrp="1"/>
          </p:cNvSpPr>
          <p:nvPr>
            <p:ph type="body" sz="quarter" idx="3"/>
          </p:nvPr>
        </p:nvSpPr>
        <p:spPr>
          <a:xfrm>
            <a:off x="538162" y="2071678"/>
            <a:ext cx="4676780" cy="639762"/>
          </a:xfrm>
        </p:spPr>
        <p:txBody>
          <a:bodyPr>
            <a:normAutofit/>
          </a:bodyPr>
          <a:lstStyle/>
          <a:p>
            <a:r>
              <a:rPr lang="en-US" sz="2200" b="0" i="1" dirty="0" smtClean="0">
                <a:latin typeface="Times New Roman" pitchFamily="18" charset="0"/>
                <a:cs typeface="Times New Roman" pitchFamily="18" charset="0"/>
              </a:rPr>
              <a:t>n</a:t>
            </a:r>
            <a:r>
              <a:rPr lang="en-US" sz="2200" b="0" dirty="0" smtClean="0"/>
              <a:t> users/devices,  </a:t>
            </a:r>
            <a:r>
              <a:rPr lang="en-US" sz="2200" b="0" i="1" dirty="0" smtClean="0">
                <a:latin typeface="Times New Roman" pitchFamily="18" charset="0"/>
                <a:cs typeface="Times New Roman" pitchFamily="18" charset="0"/>
              </a:rPr>
              <a:t>m</a:t>
            </a:r>
            <a:r>
              <a:rPr lang="en-US" sz="2200" b="0" dirty="0" smtClean="0"/>
              <a:t> base stations…</a:t>
            </a:r>
            <a:endParaRPr lang="en-US" sz="2200" b="0" dirty="0"/>
          </a:p>
        </p:txBody>
      </p:sp>
      <p:sp>
        <p:nvSpPr>
          <p:cNvPr id="6" name="TextBox 5"/>
          <p:cNvSpPr txBox="1"/>
          <p:nvPr/>
        </p:nvSpPr>
        <p:spPr>
          <a:xfrm>
            <a:off x="5715008" y="2586984"/>
            <a:ext cx="2071702" cy="784830"/>
          </a:xfrm>
          <a:prstGeom prst="rect">
            <a:avLst/>
          </a:prstGeom>
          <a:noFill/>
        </p:spPr>
        <p:txBody>
          <a:bodyPr wrap="square" rtlCol="0">
            <a:spAutoFit/>
          </a:bodyPr>
          <a:lstStyle/>
          <a:p>
            <a:pPr>
              <a:spcAft>
                <a:spcPts val="600"/>
              </a:spcAft>
            </a:pPr>
            <a:r>
              <a:rPr lang="en-US" sz="2000" dirty="0" smtClean="0"/>
              <a:t>Base station</a:t>
            </a:r>
          </a:p>
          <a:p>
            <a:r>
              <a:rPr lang="en-US" sz="2000" dirty="0" smtClean="0"/>
              <a:t>User/Device</a:t>
            </a:r>
            <a:endParaRPr lang="sr-Cyrl-CS" sz="2000" dirty="0"/>
          </a:p>
        </p:txBody>
      </p:sp>
      <p:graphicFrame>
        <p:nvGraphicFramePr>
          <p:cNvPr id="3077" name="Object 5"/>
          <p:cNvGraphicFramePr>
            <a:graphicFrameLocks noChangeAspect="1"/>
          </p:cNvGraphicFramePr>
          <p:nvPr>
            <p:extLst>
              <p:ext uri="{D42A27DB-BD31-4B8C-83A1-F6EECF244321}">
                <p14:modId xmlns:p14="http://schemas.microsoft.com/office/powerpoint/2010/main" val="800325443"/>
              </p:ext>
            </p:extLst>
          </p:nvPr>
        </p:nvGraphicFramePr>
        <p:xfrm>
          <a:off x="5478473" y="2643182"/>
          <a:ext cx="605695" cy="1421612"/>
        </p:xfrm>
        <a:graphic>
          <a:graphicData uri="http://schemas.openxmlformats.org/presentationml/2006/ole">
            <mc:AlternateContent xmlns:mc="http://schemas.openxmlformats.org/markup-compatibility/2006">
              <mc:Choice xmlns:v="urn:schemas-microsoft-com:vml" Requires="v">
                <p:oleObj spid="_x0000_s68659" name="Visio" r:id="rId4" imgW="391668" imgH="910209" progId="Visio.Drawing.11">
                  <p:embed/>
                </p:oleObj>
              </mc:Choice>
              <mc:Fallback>
                <p:oleObj name="Visio" r:id="rId4" imgW="391668" imgH="91020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473" y="2643182"/>
                        <a:ext cx="605695" cy="1421612"/>
                      </a:xfrm>
                      <a:prstGeom prst="rect">
                        <a:avLst/>
                      </a:prstGeom>
                      <a:noFill/>
                      <a:ln>
                        <a:noFill/>
                      </a:ln>
                      <a:effectLst/>
                      <a:extLst/>
                    </p:spPr>
                  </p:pic>
                </p:oleObj>
              </mc:Fallback>
            </mc:AlternateContent>
          </a:graphicData>
        </a:graphic>
      </p:graphicFrame>
      <p:pic>
        <p:nvPicPr>
          <p:cNvPr id="3078" name="Picture 6"/>
          <p:cNvPicPr>
            <a:picLocks noChangeAspect="1" noChangeArrowheads="1"/>
          </p:cNvPicPr>
          <p:nvPr/>
        </p:nvPicPr>
        <p:blipFill>
          <a:blip r:embed="rId6"/>
          <a:srcRect/>
          <a:stretch>
            <a:fillRect/>
          </a:stretch>
        </p:blipFill>
        <p:spPr bwMode="auto">
          <a:xfrm>
            <a:off x="571472" y="2786058"/>
            <a:ext cx="3766066" cy="2557472"/>
          </a:xfrm>
          <a:prstGeom prst="rect">
            <a:avLst/>
          </a:prstGeom>
          <a:noFill/>
          <a:ln w="9525">
            <a:noFill/>
            <a:miter lim="800000"/>
            <a:headEnd/>
            <a:tailEnd/>
          </a:ln>
          <a:effectLst/>
        </p:spPr>
      </p:pic>
      <p:sp>
        <p:nvSpPr>
          <p:cNvPr id="8" name="Text Placeholder 2"/>
          <p:cNvSpPr txBox="1">
            <a:spLocks/>
          </p:cNvSpPr>
          <p:nvPr/>
        </p:nvSpPr>
        <p:spPr>
          <a:xfrm>
            <a:off x="611560" y="5309518"/>
            <a:ext cx="835292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200" b="0" dirty="0" smtClean="0">
                <a:cs typeface="Times New Roman" pitchFamily="18" charset="0"/>
              </a:rPr>
              <a:t>…deployed independently uniformly at </a:t>
            </a:r>
            <a:r>
              <a:rPr lang="en-US" sz="2200" b="0" dirty="0" smtClean="0"/>
              <a:t>random over unit square area.</a:t>
            </a:r>
            <a:endParaRPr lang="en-US" sz="2200" b="0" dirty="0"/>
          </a:p>
        </p:txBody>
      </p:sp>
    </p:spTree>
    <p:extLst>
      <p:ext uri="{BB962C8B-B14F-4D97-AF65-F5344CB8AC3E}">
        <p14:creationId xmlns:p14="http://schemas.microsoft.com/office/powerpoint/2010/main" val="1945819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a:t>
            </a:r>
            <a:endParaRPr lang="en-US" dirty="0"/>
          </a:p>
        </p:txBody>
      </p:sp>
      <p:sp>
        <p:nvSpPr>
          <p:cNvPr id="3" name="Text Placeholder 2"/>
          <p:cNvSpPr>
            <a:spLocks noGrp="1"/>
          </p:cNvSpPr>
          <p:nvPr>
            <p:ph type="body" idx="1"/>
          </p:nvPr>
        </p:nvSpPr>
        <p:spPr>
          <a:xfrm>
            <a:off x="457200" y="1535113"/>
            <a:ext cx="3614734" cy="639762"/>
          </a:xfrm>
        </p:spPr>
        <p:txBody>
          <a:bodyPr/>
          <a:lstStyle/>
          <a:p>
            <a:r>
              <a:rPr lang="en-US" dirty="0" smtClean="0"/>
              <a:t>Transmission protocol</a:t>
            </a:r>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sz="half" idx="2"/>
              </p:nvPr>
            </p:nvSpPr>
            <p:spPr>
              <a:xfrm>
                <a:off x="457200" y="2174875"/>
                <a:ext cx="8472518" cy="3968770"/>
              </a:xfrm>
            </p:spPr>
            <p:txBody>
              <a:bodyPr/>
              <a:lstStyle/>
              <a:p>
                <a:pPr>
                  <a:buFont typeface="Wingdings" pitchFamily="2" charset="2"/>
                  <a:buChar char="§"/>
                </a:pPr>
                <a:r>
                  <a:rPr lang="en-US" dirty="0" smtClean="0"/>
                  <a:t>Run s</a:t>
                </a:r>
                <a:r>
                  <a:rPr lang="en-US" dirty="0" smtClean="0"/>
                  <a:t>lotted </a:t>
                </a:r>
                <a:r>
                  <a:rPr lang="en-US" dirty="0" smtClean="0"/>
                  <a:t>ALOHA </a:t>
                </a:r>
                <a:r>
                  <a:rPr lang="en-US" dirty="0" smtClean="0"/>
                  <a:t>in parallel across </a:t>
                </a:r>
                <a:r>
                  <a:rPr lang="en-US" dirty="0" smtClean="0"/>
                  <a:t>all BS</a:t>
                </a:r>
              </a:p>
              <a:p>
                <a:pPr lvl="1">
                  <a:buFont typeface="Wingdings" pitchFamily="2" charset="2"/>
                  <a:buChar char="§"/>
                </a:pPr>
                <a14:m>
                  <m:oMath xmlns:m="http://schemas.openxmlformats.org/officeDocument/2006/math">
                    <m:r>
                      <m:rPr>
                        <m:sty m:val="p"/>
                      </m:rPr>
                      <a:rPr lang="el-GR" i="1" smtClean="0">
                        <a:latin typeface="Cambria Math"/>
                      </a:rPr>
                      <m:t>τ</m:t>
                    </m:r>
                  </m:oMath>
                </a14:m>
                <a:r>
                  <a:rPr lang="en-US" dirty="0" smtClean="0"/>
                  <a:t> slots per frame – slot synchronized across </a:t>
                </a:r>
                <a:r>
                  <a:rPr lang="en-US" dirty="0"/>
                  <a:t>all base </a:t>
                </a:r>
                <a:r>
                  <a:rPr lang="en-US" dirty="0" smtClean="0"/>
                  <a:t>stations </a:t>
                </a:r>
              </a:p>
              <a:p>
                <a:pPr lvl="1">
                  <a:buFont typeface="Wingdings" pitchFamily="2" charset="2"/>
                  <a:buChar char="§"/>
                </a:pPr>
                <a:r>
                  <a:rPr lang="en-US" dirty="0"/>
                  <a:t>U</a:t>
                </a:r>
                <a:r>
                  <a:rPr lang="en-US" dirty="0" smtClean="0"/>
                  <a:t>ser may be active (send </a:t>
                </a:r>
                <a:r>
                  <a:rPr lang="en-US" dirty="0" smtClean="0"/>
                  <a:t>packet </a:t>
                </a:r>
                <a:r>
                  <a:rPr lang="en-US" dirty="0" smtClean="0"/>
                  <a:t>replica) </a:t>
                </a:r>
                <a:r>
                  <a:rPr lang="en-US" dirty="0" smtClean="0"/>
                  <a:t>in several slots per frame </a:t>
                </a:r>
              </a:p>
              <a:p>
                <a:pPr lvl="1">
                  <a:buFont typeface="Wingdings" pitchFamily="2" charset="2"/>
                  <a:buChar char="§"/>
                </a:pPr>
                <a:r>
                  <a:rPr lang="en-US" dirty="0" smtClean="0"/>
                  <a:t>User is heard by all base stations that cover it</a:t>
                </a:r>
                <a:endParaRPr lang="en-US" dirty="0">
                  <a:latin typeface="Times New Roman" pitchFamily="18" charset="0"/>
                  <a:cs typeface="Times New Roman" pitchFamily="18" charset="0"/>
                </a:endParaRPr>
              </a:p>
            </p:txBody>
          </p:sp>
        </mc:Choice>
        <mc:Fallback>
          <p:sp>
            <p:nvSpPr>
              <p:cNvPr id="4" name="Content Placeholder 3"/>
              <p:cNvSpPr>
                <a:spLocks noGrp="1" noRot="1" noChangeAspect="1" noMove="1" noResize="1" noEditPoints="1" noAdjustHandles="1" noChangeArrowheads="1" noChangeShapeType="1" noTextEdit="1"/>
              </p:cNvSpPr>
              <p:nvPr>
                <p:ph sz="half" idx="2"/>
              </p:nvPr>
            </p:nvSpPr>
            <p:spPr>
              <a:xfrm>
                <a:off x="457200" y="2174875"/>
                <a:ext cx="8472518" cy="3968770"/>
              </a:xfrm>
              <a:blipFill rotWithShape="1">
                <a:blip r:embed="rId4"/>
                <a:stretch>
                  <a:fillRect l="-935" t="-1229"/>
                </a:stretch>
              </a:blipFill>
            </p:spPr>
            <p:txBody>
              <a:bodyPr/>
              <a:lstStyle/>
              <a:p>
                <a:r>
                  <a:rPr lang="sr-Latn-RS">
                    <a:noFill/>
                  </a:rPr>
                  <a:t> </a:t>
                </a:r>
              </a:p>
            </p:txBody>
          </p:sp>
        </mc:Fallback>
      </mc:AlternateContent>
      <p:graphicFrame>
        <p:nvGraphicFramePr>
          <p:cNvPr id="33795" name="Object 3"/>
          <p:cNvGraphicFramePr>
            <a:graphicFrameLocks noChangeAspect="1"/>
          </p:cNvGraphicFramePr>
          <p:nvPr>
            <p:extLst>
              <p:ext uri="{D42A27DB-BD31-4B8C-83A1-F6EECF244321}">
                <p14:modId xmlns:p14="http://schemas.microsoft.com/office/powerpoint/2010/main" val="1974242540"/>
              </p:ext>
            </p:extLst>
          </p:nvPr>
        </p:nvGraphicFramePr>
        <p:xfrm>
          <a:off x="882942" y="3966215"/>
          <a:ext cx="3643338" cy="2357455"/>
        </p:xfrm>
        <a:graphic>
          <a:graphicData uri="http://schemas.openxmlformats.org/presentationml/2006/ole">
            <mc:AlternateContent xmlns:mc="http://schemas.openxmlformats.org/markup-compatibility/2006">
              <mc:Choice xmlns:v="urn:schemas-microsoft-com:vml" Requires="v">
                <p:oleObj spid="_x0000_s33943" name="Visio" r:id="rId5" imgW="2170864" imgH="1292982" progId="Visio.Drawing.11">
                  <p:embed/>
                </p:oleObj>
              </mc:Choice>
              <mc:Fallback>
                <p:oleObj name="Visio" r:id="rId5" imgW="2170864" imgH="1292982" progId="Visio.Drawing.11">
                  <p:embed/>
                  <p:pic>
                    <p:nvPicPr>
                      <p:cNvPr id="0" name="Picture 45"/>
                      <p:cNvPicPr>
                        <a:picLocks noChangeAspect="1" noChangeArrowheads="1"/>
                      </p:cNvPicPr>
                      <p:nvPr/>
                    </p:nvPicPr>
                    <p:blipFill>
                      <a:blip r:embed="rId6"/>
                      <a:srcRect/>
                      <a:stretch>
                        <a:fillRect/>
                      </a:stretch>
                    </p:blipFill>
                    <p:spPr bwMode="auto">
                      <a:xfrm>
                        <a:off x="882942" y="3966215"/>
                        <a:ext cx="3643338" cy="235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 name="Група 29"/>
          <p:cNvGrpSpPr/>
          <p:nvPr/>
        </p:nvGrpSpPr>
        <p:grpSpPr>
          <a:xfrm>
            <a:off x="4792984" y="4393890"/>
            <a:ext cx="1857388" cy="1857388"/>
            <a:chOff x="6740544" y="4357694"/>
            <a:chExt cx="1403356" cy="1403356"/>
          </a:xfrm>
        </p:grpSpPr>
        <p:sp>
          <p:nvSpPr>
            <p:cNvPr id="28" name="Овал 27"/>
            <p:cNvSpPr/>
            <p:nvPr/>
          </p:nvSpPr>
          <p:spPr>
            <a:xfrm>
              <a:off x="6786578" y="4357694"/>
              <a:ext cx="1285884" cy="1285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Cyrl-CS"/>
            </a:p>
          </p:txBody>
        </p:sp>
        <p:graphicFrame>
          <p:nvGraphicFramePr>
            <p:cNvPr id="33802" name="Object 10"/>
            <p:cNvGraphicFramePr>
              <a:graphicFrameLocks noChangeAspect="1"/>
            </p:cNvGraphicFramePr>
            <p:nvPr/>
          </p:nvGraphicFramePr>
          <p:xfrm>
            <a:off x="6740544" y="4357694"/>
            <a:ext cx="1403356" cy="1403356"/>
          </p:xfrm>
          <a:graphic>
            <a:graphicData uri="http://schemas.openxmlformats.org/presentationml/2006/ole">
              <mc:AlternateContent xmlns:mc="http://schemas.openxmlformats.org/markup-compatibility/2006">
                <mc:Choice xmlns:v="urn:schemas-microsoft-com:vml" Requires="v">
                  <p:oleObj spid="_x0000_s33944" name="Visio" r:id="rId7" imgW="949833" imgH="949833" progId="Visio.Drawing.11">
                    <p:embed/>
                  </p:oleObj>
                </mc:Choice>
                <mc:Fallback>
                  <p:oleObj name="Visio" r:id="rId7" imgW="949833" imgH="949833" progId="Visio.Drawing.11">
                    <p:embed/>
                    <p:pic>
                      <p:nvPicPr>
                        <p:cNvPr id="0"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0544" y="4357694"/>
                          <a:ext cx="1403356" cy="140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2" name="Група 31"/>
          <p:cNvGrpSpPr/>
          <p:nvPr/>
        </p:nvGrpSpPr>
        <p:grpSpPr>
          <a:xfrm>
            <a:off x="6715479" y="3750948"/>
            <a:ext cx="1577967" cy="1071570"/>
            <a:chOff x="7351751" y="3714752"/>
            <a:chExt cx="1577967" cy="1071570"/>
          </a:xfrm>
        </p:grpSpPr>
        <p:pic>
          <p:nvPicPr>
            <p:cNvPr id="8" name="Picture 6"/>
            <p:cNvPicPr>
              <a:picLocks noChangeAspect="1" noChangeArrowheads="1"/>
            </p:cNvPicPr>
            <p:nvPr/>
          </p:nvPicPr>
          <p:blipFill>
            <a:blip r:embed="rId9"/>
            <a:srcRect/>
            <a:stretch>
              <a:fillRect/>
            </a:stretch>
          </p:blipFill>
          <p:spPr bwMode="auto">
            <a:xfrm>
              <a:off x="7351751" y="3714752"/>
              <a:ext cx="1577967" cy="1071570"/>
            </a:xfrm>
            <a:prstGeom prst="rect">
              <a:avLst/>
            </a:prstGeom>
            <a:noFill/>
            <a:ln w="9525">
              <a:noFill/>
              <a:miter lim="800000"/>
              <a:headEnd/>
              <a:tailEnd/>
            </a:ln>
            <a:effectLst/>
          </p:spPr>
        </p:pic>
        <p:sp>
          <p:nvSpPr>
            <p:cNvPr id="31" name="Овал 30"/>
            <p:cNvSpPr/>
            <p:nvPr/>
          </p:nvSpPr>
          <p:spPr>
            <a:xfrm>
              <a:off x="8395200" y="4320000"/>
              <a:ext cx="428628" cy="428628"/>
            </a:xfrm>
            <a:prstGeom prst="ellipse">
              <a:avLst/>
            </a:prstGeom>
            <a:noFill/>
            <a:ln w="12700">
              <a:solidFill>
                <a:srgbClr val="FF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Cyrl-CS"/>
            </a:p>
          </p:txBody>
        </p:sp>
      </p:grpSp>
      <p:cxnSp>
        <p:nvCxnSpPr>
          <p:cNvPr id="34" name="Права линија спајања са стрелицом 33"/>
          <p:cNvCxnSpPr/>
          <p:nvPr/>
        </p:nvCxnSpPr>
        <p:spPr>
          <a:xfrm rot="5400000">
            <a:off x="7007209" y="4293779"/>
            <a:ext cx="386217" cy="1242765"/>
          </a:xfrm>
          <a:prstGeom prst="straightConnector1">
            <a:avLst/>
          </a:prstGeom>
          <a:ln>
            <a:solidFill>
              <a:srgbClr val="FF99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962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820" y="5371771"/>
            <a:ext cx="265212" cy="265212"/>
          </a:xfrm>
          <a:prstGeom prst="rect">
            <a:avLst/>
          </a:prstGeom>
        </p:spPr>
      </p:pic>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9428" y="2636912"/>
            <a:ext cx="265212" cy="26521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3595836"/>
            <a:ext cx="265212" cy="265212"/>
          </a:xfrm>
          <a:prstGeom prst="rect">
            <a:avLst/>
          </a:prstGeom>
        </p:spPr>
      </p:pic>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3032" y="4340422"/>
            <a:ext cx="265212" cy="265212"/>
          </a:xfrm>
          <a:prstGeom prst="rect">
            <a:avLst/>
          </a:prstGeom>
        </p:spPr>
      </p:pic>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3800" y="4362000"/>
            <a:ext cx="265212" cy="265212"/>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7173" y="3501008"/>
            <a:ext cx="265212" cy="265212"/>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9081" y="4824960"/>
            <a:ext cx="265212" cy="265212"/>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0340" y="3872458"/>
            <a:ext cx="265212" cy="26521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328" y="4005064"/>
            <a:ext cx="265212" cy="26521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113" y="3968505"/>
            <a:ext cx="265212" cy="265212"/>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3356992"/>
            <a:ext cx="265212" cy="265212"/>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235796"/>
            <a:ext cx="265212" cy="265212"/>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0884" y="4459932"/>
            <a:ext cx="265212" cy="265212"/>
          </a:xfrm>
          <a:prstGeom prst="rect">
            <a:avLst/>
          </a:prstGeom>
        </p:spPr>
      </p:pic>
      <p:pic>
        <p:nvPicPr>
          <p:cNvPr id="29" name="Picture 28"/>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36036" y="4653704"/>
            <a:ext cx="464740" cy="560527"/>
          </a:xfrm>
          <a:prstGeom prst="rect">
            <a:avLst/>
          </a:prstGeom>
        </p:spPr>
      </p:pic>
      <p:pic>
        <p:nvPicPr>
          <p:cNvPr id="28" name="Picture 27"/>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947020" y="4121185"/>
            <a:ext cx="464740" cy="560527"/>
          </a:xfrm>
          <a:prstGeom prst="rect">
            <a:avLst/>
          </a:prstGeom>
        </p:spPr>
      </p:pic>
      <p:pic>
        <p:nvPicPr>
          <p:cNvPr id="27" name="Picture 26"/>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326264" y="3961064"/>
            <a:ext cx="464740" cy="560527"/>
          </a:xfrm>
          <a:prstGeom prst="rect">
            <a:avLst/>
          </a:prstGeom>
        </p:spPr>
      </p:pic>
      <p:pic>
        <p:nvPicPr>
          <p:cNvPr id="26" name="Picture 25"/>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585244" y="3545689"/>
            <a:ext cx="464740" cy="560527"/>
          </a:xfrm>
          <a:prstGeom prst="rect">
            <a:avLst/>
          </a:prstGeom>
        </p:spPr>
      </p:pic>
      <p:pic>
        <p:nvPicPr>
          <p:cNvPr id="24" name="Picture 23"/>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294482" y="3256408"/>
            <a:ext cx="464740" cy="560527"/>
          </a:xfrm>
          <a:prstGeom prst="rect">
            <a:avLst/>
          </a:prstGeom>
        </p:spPr>
      </p:pic>
      <p:sp>
        <p:nvSpPr>
          <p:cNvPr id="2" name="Title 1"/>
          <p:cNvSpPr>
            <a:spLocks noGrp="1"/>
          </p:cNvSpPr>
          <p:nvPr>
            <p:ph type="title"/>
          </p:nvPr>
        </p:nvSpPr>
        <p:spPr/>
        <p:txBody>
          <a:bodyPr>
            <a:normAutofit fontScale="90000"/>
          </a:bodyPr>
          <a:lstStyle/>
          <a:p>
            <a:r>
              <a:rPr lang="en-US" dirty="0" smtClean="0"/>
              <a:t>Codes on Random Geometric Graphs</a:t>
            </a:r>
            <a:endParaRPr lang="en-US" dirty="0"/>
          </a:p>
        </p:txBody>
      </p:sp>
      <p:sp>
        <p:nvSpPr>
          <p:cNvPr id="12" name="Oval 11"/>
          <p:cNvSpPr/>
          <p:nvPr/>
        </p:nvSpPr>
        <p:spPr>
          <a:xfrm>
            <a:off x="720080" y="3284984"/>
            <a:ext cx="3600400"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5" name="Oval 14"/>
          <p:cNvSpPr/>
          <p:nvPr/>
        </p:nvSpPr>
        <p:spPr>
          <a:xfrm>
            <a:off x="2448272" y="3933056"/>
            <a:ext cx="424847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7" name="Oval 16"/>
          <p:cNvSpPr/>
          <p:nvPr/>
        </p:nvSpPr>
        <p:spPr>
          <a:xfrm>
            <a:off x="2952328" y="3212976"/>
            <a:ext cx="3024336"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9" name="Oval 18"/>
          <p:cNvSpPr/>
          <p:nvPr/>
        </p:nvSpPr>
        <p:spPr>
          <a:xfrm>
            <a:off x="4680520" y="3429000"/>
            <a:ext cx="4211960"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0" name="Oval 19"/>
          <p:cNvSpPr/>
          <p:nvPr/>
        </p:nvSpPr>
        <p:spPr>
          <a:xfrm>
            <a:off x="144016" y="4005064"/>
            <a:ext cx="403244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1" name="Oval 20"/>
          <p:cNvSpPr/>
          <p:nvPr/>
        </p:nvSpPr>
        <p:spPr>
          <a:xfrm>
            <a:off x="3888432" y="2564904"/>
            <a:ext cx="3888432" cy="10342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2" name="Oval 21"/>
          <p:cNvSpPr/>
          <p:nvPr/>
        </p:nvSpPr>
        <p:spPr>
          <a:xfrm>
            <a:off x="3528392" y="4437112"/>
            <a:ext cx="5040560"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23" name="Picture 22"/>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39168" y="3324221"/>
            <a:ext cx="464740" cy="560527"/>
          </a:xfrm>
          <a:prstGeom prst="rect">
            <a:avLst/>
          </a:prstGeom>
        </p:spPr>
      </p:pic>
      <p:pic>
        <p:nvPicPr>
          <p:cNvPr id="25" name="Picture 24"/>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33716" y="2594729"/>
            <a:ext cx="464740" cy="56052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9116" y="5301208"/>
            <a:ext cx="265212" cy="265212"/>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4797152"/>
            <a:ext cx="265212" cy="265212"/>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4940" y="5396036"/>
            <a:ext cx="265212" cy="26521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0804" y="4653136"/>
            <a:ext cx="265212" cy="265212"/>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8916" y="4099892"/>
            <a:ext cx="265212" cy="265212"/>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2875756"/>
            <a:ext cx="265212" cy="265212"/>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659732"/>
            <a:ext cx="265212" cy="265212"/>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028" y="3028156"/>
            <a:ext cx="265212" cy="265212"/>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4955682"/>
            <a:ext cx="265212" cy="265212"/>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372" y="4615358"/>
            <a:ext cx="265212" cy="265212"/>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692" y="4232423"/>
            <a:ext cx="265212" cy="26521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113" y="4605634"/>
            <a:ext cx="265212" cy="26521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9901" y="3501008"/>
            <a:ext cx="265212" cy="265212"/>
          </a:xfrm>
          <a:prstGeom prst="rect">
            <a:avLst/>
          </a:prstGeom>
        </p:spPr>
      </p:pic>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944" y="3766220"/>
            <a:ext cx="265212" cy="265212"/>
          </a:xfrm>
          <a:prstGeom prst="rect">
            <a:avLst/>
          </a:prstGeom>
        </p:spPr>
      </p:pic>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5786" y="4339801"/>
            <a:ext cx="265212" cy="265212"/>
          </a:xfrm>
          <a:prstGeom prst="rect">
            <a:avLst/>
          </a:prstGeom>
        </p:spPr>
      </p:pic>
      <p:grpSp>
        <p:nvGrpSpPr>
          <p:cNvPr id="60" name="Group 59"/>
          <p:cNvGrpSpPr/>
          <p:nvPr/>
        </p:nvGrpSpPr>
        <p:grpSpPr>
          <a:xfrm>
            <a:off x="124018" y="1225896"/>
            <a:ext cx="2873053" cy="1810642"/>
            <a:chOff x="266898" y="1268760"/>
            <a:chExt cx="2873053" cy="1810642"/>
          </a:xfrm>
        </p:grpSpPr>
        <p:grpSp>
          <p:nvGrpSpPr>
            <p:cNvPr id="57" name="Group 56"/>
            <p:cNvGrpSpPr/>
            <p:nvPr/>
          </p:nvGrpSpPr>
          <p:grpSpPr>
            <a:xfrm>
              <a:off x="266898" y="1268760"/>
              <a:ext cx="2873053" cy="1701250"/>
              <a:chOff x="266898" y="1268760"/>
              <a:chExt cx="2873053" cy="1701250"/>
            </a:xfrm>
          </p:grpSpPr>
          <p:pic>
            <p:nvPicPr>
              <p:cNvPr id="56" name="Picture 55"/>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66898" y="1268760"/>
                <a:ext cx="783530" cy="945022"/>
              </a:xfrm>
              <a:prstGeom prst="rect">
                <a:avLst/>
              </a:prstGeom>
            </p:spPr>
          </p:pic>
          <p:sp>
            <p:nvSpPr>
              <p:cNvPr id="14" name="TextBox 13"/>
              <p:cNvSpPr txBox="1"/>
              <p:nvPr/>
            </p:nvSpPr>
            <p:spPr>
              <a:xfrm>
                <a:off x="1043608" y="1628800"/>
                <a:ext cx="2096343" cy="400110"/>
              </a:xfrm>
              <a:prstGeom prst="rect">
                <a:avLst/>
              </a:prstGeom>
              <a:noFill/>
            </p:spPr>
            <p:txBody>
              <a:bodyPr wrap="none" rtlCol="0">
                <a:spAutoFit/>
              </a:bodyPr>
              <a:lstStyle/>
              <a:p>
                <a:r>
                  <a:rPr lang="en-US" sz="2000" dirty="0" smtClean="0"/>
                  <a:t>Small Base Station</a:t>
                </a:r>
                <a:endParaRPr lang="sr-Latn-RS" sz="2000" dirty="0"/>
              </a:p>
            </p:txBody>
          </p:sp>
          <p:sp>
            <p:nvSpPr>
              <p:cNvPr id="59" name="TextBox 58"/>
              <p:cNvSpPr txBox="1"/>
              <p:nvPr/>
            </p:nvSpPr>
            <p:spPr>
              <a:xfrm>
                <a:off x="1115616" y="2569900"/>
                <a:ext cx="1511952" cy="400110"/>
              </a:xfrm>
              <a:prstGeom prst="rect">
                <a:avLst/>
              </a:prstGeom>
              <a:noFill/>
            </p:spPr>
            <p:txBody>
              <a:bodyPr wrap="none" rtlCol="0">
                <a:spAutoFit/>
              </a:bodyPr>
              <a:lstStyle/>
              <a:p>
                <a:r>
                  <a:rPr lang="en-US" sz="2000" dirty="0" smtClean="0"/>
                  <a:t>Sensor Node</a:t>
                </a:r>
                <a:endParaRPr lang="sr-Latn-RS" sz="2000" dirty="0"/>
              </a:p>
            </p:txBody>
          </p:sp>
        </p:grpSp>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409" y="2240061"/>
              <a:ext cx="839341" cy="839341"/>
            </a:xfrm>
            <a:prstGeom prst="rect">
              <a:avLst/>
            </a:prstGeom>
          </p:spPr>
        </p:pic>
      </p:grpSp>
    </p:spTree>
    <p:extLst>
      <p:ext uri="{BB962C8B-B14F-4D97-AF65-F5344CB8AC3E}">
        <p14:creationId xmlns:p14="http://schemas.microsoft.com/office/powerpoint/2010/main" val="390342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a:t>
            </a:r>
            <a:endParaRPr lang="en-US" dirty="0"/>
          </a:p>
        </p:txBody>
      </p:sp>
      <p:sp>
        <p:nvSpPr>
          <p:cNvPr id="3" name="Text Placeholder 2"/>
          <p:cNvSpPr>
            <a:spLocks noGrp="1"/>
          </p:cNvSpPr>
          <p:nvPr>
            <p:ph type="body" idx="1"/>
          </p:nvPr>
        </p:nvSpPr>
        <p:spPr>
          <a:xfrm>
            <a:off x="457200" y="1535113"/>
            <a:ext cx="8472518" cy="639762"/>
          </a:xfrm>
        </p:spPr>
        <p:txBody>
          <a:bodyPr/>
          <a:lstStyle/>
          <a:p>
            <a:r>
              <a:rPr lang="en-US" dirty="0" smtClean="0"/>
              <a:t>System snapshot at slot </a:t>
            </a:r>
            <a:r>
              <a:rPr lang="en-US" i="1" dirty="0" smtClean="0">
                <a:solidFill>
                  <a:prstClr val="black"/>
                </a:solidFill>
                <a:latin typeface="Times New Roman" pitchFamily="18" charset="0"/>
                <a:cs typeface="Times New Roman" pitchFamily="18" charset="0"/>
              </a:rPr>
              <a:t>t </a:t>
            </a:r>
            <a:r>
              <a:rPr lang="en-US" sz="2200" dirty="0" smtClean="0">
                <a:solidFill>
                  <a:prstClr val="black"/>
                </a:solidFill>
                <a:latin typeface="Times New Roman" pitchFamily="18" charset="0"/>
                <a:cs typeface="Times New Roman" pitchFamily="18" charset="0"/>
              </a:rPr>
              <a:t>= 4</a:t>
            </a:r>
            <a:r>
              <a:rPr lang="en-US" dirty="0" smtClean="0"/>
              <a:t> </a:t>
            </a:r>
            <a:endParaRPr lang="en-US" dirty="0"/>
          </a:p>
        </p:txBody>
      </p:sp>
      <p:pic>
        <p:nvPicPr>
          <p:cNvPr id="7" name="Picture 4"/>
          <p:cNvPicPr>
            <a:picLocks noChangeAspect="1" noChangeArrowheads="1"/>
          </p:cNvPicPr>
          <p:nvPr/>
        </p:nvPicPr>
        <p:blipFill>
          <a:blip r:embed="rId4"/>
          <a:srcRect/>
          <a:stretch>
            <a:fillRect/>
          </a:stretch>
        </p:blipFill>
        <p:spPr bwMode="auto">
          <a:xfrm>
            <a:off x="642910" y="2285992"/>
            <a:ext cx="3423952" cy="2325148"/>
          </a:xfrm>
          <a:prstGeom prst="rect">
            <a:avLst/>
          </a:prstGeom>
          <a:noFill/>
          <a:ln w="9525">
            <a:noFill/>
            <a:miter lim="800000"/>
            <a:headEnd/>
            <a:tailEnd/>
          </a:ln>
          <a:effectLst/>
        </p:spPr>
      </p:pic>
      <p:sp>
        <p:nvSpPr>
          <p:cNvPr id="14" name="Овал 13"/>
          <p:cNvSpPr/>
          <p:nvPr/>
        </p:nvSpPr>
        <p:spPr>
          <a:xfrm>
            <a:off x="2908430" y="3600562"/>
            <a:ext cx="928694" cy="928694"/>
          </a:xfrm>
          <a:prstGeom prst="ellipse">
            <a:avLst/>
          </a:prstGeom>
          <a:noFill/>
          <a:ln w="38100">
            <a:solidFill>
              <a:srgbClr val="FFA3A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Cyrl-CS"/>
          </a:p>
        </p:txBody>
      </p:sp>
      <p:sp>
        <p:nvSpPr>
          <p:cNvPr id="13" name="TextBox 12"/>
          <p:cNvSpPr txBox="1"/>
          <p:nvPr/>
        </p:nvSpPr>
        <p:spPr>
          <a:xfrm>
            <a:off x="611560" y="5229200"/>
            <a:ext cx="6984776" cy="1107996"/>
          </a:xfrm>
          <a:prstGeom prst="rect">
            <a:avLst/>
          </a:prstGeom>
          <a:noFill/>
        </p:spPr>
        <p:txBody>
          <a:bodyPr wrap="square" rtlCol="0">
            <a:spAutoFit/>
          </a:bodyPr>
          <a:lstStyle/>
          <a:p>
            <a:pPr marL="342900" indent="-342900">
              <a:buFont typeface="Wingdings" pitchFamily="2" charset="2"/>
              <a:buChar char="§"/>
            </a:pPr>
            <a:r>
              <a:rPr lang="en-US" sz="2200" dirty="0" smtClean="0"/>
              <a:t>Signal at </a:t>
            </a:r>
            <a:r>
              <a:rPr lang="en-US" sz="2200" dirty="0" smtClean="0"/>
              <a:t>the base </a:t>
            </a:r>
            <a:r>
              <a:rPr lang="en-US" sz="2200" dirty="0" smtClean="0"/>
              <a:t>station  </a:t>
            </a:r>
            <a:r>
              <a:rPr lang="en-US" sz="2200" i="1" dirty="0" smtClean="0">
                <a:latin typeface="Times New Roman" pitchFamily="18" charset="0"/>
                <a:cs typeface="Times New Roman" pitchFamily="18" charset="0"/>
              </a:rPr>
              <a:t>j</a:t>
            </a:r>
            <a:r>
              <a:rPr lang="en-US" sz="2200" dirty="0" smtClean="0"/>
              <a:t> at slot </a:t>
            </a:r>
            <a:r>
              <a:rPr lang="en-US" sz="2200" i="1" dirty="0" smtClean="0">
                <a:latin typeface="Times New Roman" pitchFamily="18" charset="0"/>
                <a:cs typeface="Times New Roman" pitchFamily="18" charset="0"/>
              </a:rPr>
              <a:t>t</a:t>
            </a:r>
            <a:r>
              <a:rPr lang="en-US" sz="2200" dirty="0" smtClean="0"/>
              <a:t>:	</a:t>
            </a:r>
          </a:p>
          <a:p>
            <a:pPr marL="800100" lvl="1" indent="-342900">
              <a:buFont typeface="Wingdings" pitchFamily="2" charset="2"/>
              <a:buChar char="§"/>
            </a:pPr>
            <a:r>
              <a:rPr lang="en-US" sz="2200" dirty="0" smtClean="0"/>
              <a:t>sum of signals of all users active at </a:t>
            </a:r>
            <a:r>
              <a:rPr lang="en-US" sz="2200" dirty="0"/>
              <a:t>slot </a:t>
            </a:r>
            <a:r>
              <a:rPr lang="en-US" sz="2200" i="1" dirty="0">
                <a:latin typeface="Times New Roman" pitchFamily="18" charset="0"/>
                <a:cs typeface="Times New Roman" pitchFamily="18" charset="0"/>
              </a:rPr>
              <a:t>t </a:t>
            </a:r>
            <a:r>
              <a:rPr lang="en-US" sz="2200" i="1" dirty="0" smtClean="0">
                <a:latin typeface="Times New Roman" pitchFamily="18" charset="0"/>
                <a:cs typeface="Times New Roman" pitchFamily="18" charset="0"/>
              </a:rPr>
              <a:t/>
            </a:r>
            <a:br>
              <a:rPr lang="en-US" sz="2200" i="1" dirty="0" smtClean="0">
                <a:latin typeface="Times New Roman" pitchFamily="18" charset="0"/>
                <a:cs typeface="Times New Roman" pitchFamily="18" charset="0"/>
              </a:rPr>
            </a:br>
            <a:r>
              <a:rPr lang="en-US" sz="2200" dirty="0" smtClean="0"/>
              <a:t>covered by the base </a:t>
            </a:r>
            <a:r>
              <a:rPr lang="en-US" sz="2200" dirty="0"/>
              <a:t>station  </a:t>
            </a:r>
            <a:r>
              <a:rPr lang="en-US" sz="2200" i="1" dirty="0" smtClean="0">
                <a:latin typeface="Times New Roman" pitchFamily="18" charset="0"/>
                <a:cs typeface="Times New Roman" pitchFamily="18" charset="0"/>
              </a:rPr>
              <a:t>j</a:t>
            </a:r>
            <a:endParaRPr lang="sr-Cyrl-CS" sz="2200" dirty="0"/>
          </a:p>
        </p:txBody>
      </p:sp>
      <p:sp>
        <p:nvSpPr>
          <p:cNvPr id="30" name="TextBox 29"/>
          <p:cNvSpPr txBox="1"/>
          <p:nvPr/>
        </p:nvSpPr>
        <p:spPr>
          <a:xfrm>
            <a:off x="5715008" y="2348880"/>
            <a:ext cx="2214578" cy="1015663"/>
          </a:xfrm>
          <a:prstGeom prst="rect">
            <a:avLst/>
          </a:prstGeom>
          <a:noFill/>
        </p:spPr>
        <p:txBody>
          <a:bodyPr wrap="square" rtlCol="0">
            <a:spAutoFit/>
          </a:bodyPr>
          <a:lstStyle/>
          <a:p>
            <a:r>
              <a:rPr lang="en-US" sz="2000" dirty="0" smtClean="0"/>
              <a:t>Base station</a:t>
            </a:r>
          </a:p>
          <a:p>
            <a:r>
              <a:rPr lang="en-US" sz="2000" dirty="0" smtClean="0"/>
              <a:t>User active at </a:t>
            </a:r>
            <a:r>
              <a:rPr lang="en-US" sz="2000" i="1" dirty="0" smtClean="0">
                <a:latin typeface="Times New Roman" pitchFamily="18" charset="0"/>
                <a:cs typeface="Times New Roman" pitchFamily="18" charset="0"/>
              </a:rPr>
              <a:t>t</a:t>
            </a:r>
            <a:endParaRPr lang="en-US" sz="2000" dirty="0" smtClean="0"/>
          </a:p>
          <a:p>
            <a:r>
              <a:rPr lang="en-US" sz="2000" dirty="0" smtClean="0"/>
              <a:t>User inactive at </a:t>
            </a:r>
            <a:r>
              <a:rPr lang="en-US" sz="2000" i="1" dirty="0" smtClean="0">
                <a:latin typeface="Times New Roman" pitchFamily="18" charset="0"/>
                <a:cs typeface="Times New Roman" pitchFamily="18" charset="0"/>
              </a:rPr>
              <a:t>t</a:t>
            </a:r>
            <a:endParaRPr lang="sr-Cyrl-CS" sz="2000" dirty="0"/>
          </a:p>
        </p:txBody>
      </p:sp>
      <p:graphicFrame>
        <p:nvGraphicFramePr>
          <p:cNvPr id="31" name="Object 5"/>
          <p:cNvGraphicFramePr>
            <a:graphicFrameLocks noChangeAspect="1"/>
          </p:cNvGraphicFramePr>
          <p:nvPr>
            <p:extLst>
              <p:ext uri="{D42A27DB-BD31-4B8C-83A1-F6EECF244321}">
                <p14:modId xmlns:p14="http://schemas.microsoft.com/office/powerpoint/2010/main" val="1439088078"/>
              </p:ext>
            </p:extLst>
          </p:nvPr>
        </p:nvGraphicFramePr>
        <p:xfrm>
          <a:off x="5364089" y="2373038"/>
          <a:ext cx="636672" cy="1503632"/>
        </p:xfrm>
        <a:graphic>
          <a:graphicData uri="http://schemas.openxmlformats.org/presentationml/2006/ole">
            <mc:AlternateContent xmlns:mc="http://schemas.openxmlformats.org/markup-compatibility/2006">
              <mc:Choice xmlns:v="urn:schemas-microsoft-com:vml" Requires="v">
                <p:oleObj spid="_x0000_s65688" name="Visio" r:id="rId5" imgW="391668" imgH="910209" progId="Visio.Drawing.11">
                  <p:embed/>
                </p:oleObj>
              </mc:Choice>
              <mc:Fallback>
                <p:oleObj name="Visio" r:id="rId5" imgW="391668" imgH="910209" progId="Visio.Drawing.11">
                  <p:embed/>
                  <p:pic>
                    <p:nvPicPr>
                      <p:cNvPr id="0"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9" y="2373038"/>
                        <a:ext cx="636672" cy="1503632"/>
                      </a:xfrm>
                      <a:prstGeom prst="rect">
                        <a:avLst/>
                      </a:prstGeom>
                      <a:noFill/>
                      <a:ln>
                        <a:noFill/>
                      </a:ln>
                      <a:effectLst/>
                      <a:extLst/>
                    </p:spPr>
                  </p:pic>
                </p:oleObj>
              </mc:Fallback>
            </mc:AlternateContent>
          </a:graphicData>
        </a:graphic>
      </p:graphicFrame>
      <p:graphicFrame>
        <p:nvGraphicFramePr>
          <p:cNvPr id="32" name="Object 5"/>
          <p:cNvGraphicFramePr>
            <a:graphicFrameLocks noChangeAspect="1"/>
          </p:cNvGraphicFramePr>
          <p:nvPr/>
        </p:nvGraphicFramePr>
        <p:xfrm>
          <a:off x="5121302" y="2828940"/>
          <a:ext cx="3236912" cy="2671762"/>
        </p:xfrm>
        <a:graphic>
          <a:graphicData uri="http://schemas.openxmlformats.org/presentationml/2006/ole">
            <mc:AlternateContent xmlns:mc="http://schemas.openxmlformats.org/markup-compatibility/2006">
              <mc:Choice xmlns:v="urn:schemas-microsoft-com:vml" Requires="v">
                <p:oleObj spid="_x0000_s65689" name="Visio" r:id="rId7" imgW="3184779" imgH="2521458" progId="Visio.Drawing.11">
                  <p:embed/>
                </p:oleObj>
              </mc:Choice>
              <mc:Fallback>
                <p:oleObj name="Visio" r:id="rId7" imgW="3184779" imgH="2521458" progId="Visio.Drawing.11">
                  <p:embed/>
                  <p:pic>
                    <p:nvPicPr>
                      <p:cNvPr id="0" name="Picture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1302" y="2828940"/>
                        <a:ext cx="3236912" cy="267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 name="Правоугаоник 32"/>
          <p:cNvSpPr/>
          <p:nvPr/>
        </p:nvSpPr>
        <p:spPr>
          <a:xfrm>
            <a:off x="6643702" y="3643314"/>
            <a:ext cx="357190" cy="1785950"/>
          </a:xfrm>
          <a:prstGeom prst="rect">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Cyrl-CS"/>
          </a:p>
        </p:txBody>
      </p:sp>
    </p:spTree>
    <p:extLst>
      <p:ext uri="{BB962C8B-B14F-4D97-AF65-F5344CB8AC3E}">
        <p14:creationId xmlns:p14="http://schemas.microsoft.com/office/powerpoint/2010/main" val="3443962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a:t>
            </a:r>
            <a:endParaRPr lang="en-US" dirty="0"/>
          </a:p>
        </p:txBody>
      </p:sp>
      <p:sp>
        <p:nvSpPr>
          <p:cNvPr id="3" name="Text Placeholder 2"/>
          <p:cNvSpPr>
            <a:spLocks noGrp="1"/>
          </p:cNvSpPr>
          <p:nvPr>
            <p:ph type="body" idx="1"/>
          </p:nvPr>
        </p:nvSpPr>
        <p:spPr>
          <a:xfrm>
            <a:off x="457200" y="1535113"/>
            <a:ext cx="8472518" cy="639762"/>
          </a:xfrm>
        </p:spPr>
        <p:txBody>
          <a:bodyPr/>
          <a:lstStyle/>
          <a:p>
            <a:r>
              <a:rPr lang="en-US" dirty="0" smtClean="0"/>
              <a:t>User collection</a:t>
            </a:r>
            <a:endParaRPr lang="en-US" dirty="0"/>
          </a:p>
        </p:txBody>
      </p:sp>
      <p:sp>
        <p:nvSpPr>
          <p:cNvPr id="4" name="Content Placeholder 3"/>
          <p:cNvSpPr>
            <a:spLocks noGrp="1"/>
          </p:cNvSpPr>
          <p:nvPr>
            <p:ph sz="half" idx="2"/>
          </p:nvPr>
        </p:nvSpPr>
        <p:spPr>
          <a:xfrm>
            <a:off x="457200" y="2174874"/>
            <a:ext cx="8472518" cy="4350469"/>
          </a:xfrm>
        </p:spPr>
        <p:txBody>
          <a:bodyPr>
            <a:normAutofit/>
          </a:bodyPr>
          <a:lstStyle/>
          <a:p>
            <a:pPr>
              <a:buFont typeface="Wingdings" pitchFamily="2" charset="2"/>
              <a:buChar char="§"/>
            </a:pPr>
            <a:r>
              <a:rPr lang="en-US" sz="2200" dirty="0" smtClean="0"/>
              <a:t>Base station “collects” a user whenever it detects a “clean” signal</a:t>
            </a:r>
          </a:p>
          <a:p>
            <a:endParaRPr lang="en-US" dirty="0">
              <a:solidFill>
                <a:schemeClr val="bg1">
                  <a:lumMod val="65000"/>
                </a:schemeClr>
              </a:solidFill>
            </a:endParaRPr>
          </a:p>
          <a:p>
            <a:endParaRPr lang="en-US" dirty="0" smtClean="0">
              <a:solidFill>
                <a:schemeClr val="bg1">
                  <a:lumMod val="65000"/>
                </a:schemeClr>
              </a:solidFill>
            </a:endParaRPr>
          </a:p>
          <a:p>
            <a:endParaRPr lang="en-US" dirty="0">
              <a:solidFill>
                <a:schemeClr val="bg1">
                  <a:lumMod val="65000"/>
                </a:schemeClr>
              </a:solidFill>
            </a:endParaRPr>
          </a:p>
          <a:p>
            <a:endParaRPr lang="en-US" dirty="0" smtClean="0">
              <a:solidFill>
                <a:schemeClr val="bg1">
                  <a:lumMod val="65000"/>
                </a:schemeClr>
              </a:solidFill>
            </a:endParaRPr>
          </a:p>
          <a:p>
            <a:endParaRPr lang="en-US" dirty="0">
              <a:solidFill>
                <a:schemeClr val="bg1">
                  <a:lumMod val="65000"/>
                </a:schemeClr>
              </a:solidFill>
            </a:endParaRPr>
          </a:p>
          <a:p>
            <a:endParaRPr lang="en-US" dirty="0" smtClean="0">
              <a:solidFill>
                <a:schemeClr val="bg1">
                  <a:lumMod val="65000"/>
                </a:schemeClr>
              </a:solidFill>
            </a:endParaRPr>
          </a:p>
          <a:p>
            <a:endParaRPr lang="en-US" dirty="0">
              <a:solidFill>
                <a:schemeClr val="bg1">
                  <a:lumMod val="65000"/>
                </a:schemeClr>
              </a:solidFill>
            </a:endParaRPr>
          </a:p>
          <a:p>
            <a:pPr>
              <a:buFont typeface="Wingdings" pitchFamily="2" charset="2"/>
              <a:buChar char="§"/>
            </a:pPr>
            <a:r>
              <a:rPr lang="en-US" sz="2000" dirty="0" smtClean="0">
                <a:solidFill>
                  <a:srgbClr val="FF0000"/>
                </a:solidFill>
              </a:rPr>
              <a:t>A </a:t>
            </a:r>
            <a:r>
              <a:rPr lang="en-US" sz="2000" dirty="0" smtClean="0">
                <a:solidFill>
                  <a:srgbClr val="FF0000"/>
                </a:solidFill>
              </a:rPr>
              <a:t>user is collected if it is collected by any base station!</a:t>
            </a:r>
            <a:endParaRPr lang="en-US" sz="2000" dirty="0">
              <a:solidFill>
                <a:srgbClr val="FF0000"/>
              </a:solidFill>
            </a:endParaRPr>
          </a:p>
        </p:txBody>
      </p:sp>
      <p:graphicFrame>
        <p:nvGraphicFramePr>
          <p:cNvPr id="15361" name="Object 1"/>
          <p:cNvGraphicFramePr>
            <a:graphicFrameLocks noChangeAspect="1"/>
          </p:cNvGraphicFramePr>
          <p:nvPr>
            <p:extLst>
              <p:ext uri="{D42A27DB-BD31-4B8C-83A1-F6EECF244321}">
                <p14:modId xmlns:p14="http://schemas.microsoft.com/office/powerpoint/2010/main" val="4166196464"/>
              </p:ext>
            </p:extLst>
          </p:nvPr>
        </p:nvGraphicFramePr>
        <p:xfrm>
          <a:off x="2428886" y="2743180"/>
          <a:ext cx="3643312" cy="2357438"/>
        </p:xfrm>
        <a:graphic>
          <a:graphicData uri="http://schemas.openxmlformats.org/presentationml/2006/ole">
            <mc:AlternateContent xmlns:mc="http://schemas.openxmlformats.org/markup-compatibility/2006">
              <mc:Choice xmlns:v="urn:schemas-microsoft-com:vml" Requires="v">
                <p:oleObj spid="_x0000_s66633" name="Visio" r:id="rId4" imgW="2170938" imgH="1293114" progId="Visio.Drawing.11">
                  <p:embed/>
                </p:oleObj>
              </mc:Choice>
              <mc:Fallback>
                <p:oleObj name="Visio" r:id="rId4" imgW="2170938" imgH="1293114" progId="Visio.Drawing.11">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6" y="2743180"/>
                        <a:ext cx="3643312" cy="235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Правоугаоник 5"/>
          <p:cNvSpPr/>
          <p:nvPr/>
        </p:nvSpPr>
        <p:spPr>
          <a:xfrm>
            <a:off x="4684396" y="2600304"/>
            <a:ext cx="785818" cy="2286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Cyrl-CS"/>
          </a:p>
        </p:txBody>
      </p:sp>
      <p:sp>
        <p:nvSpPr>
          <p:cNvPr id="7" name="Стрелица надоле 6"/>
          <p:cNvSpPr/>
          <p:nvPr/>
        </p:nvSpPr>
        <p:spPr>
          <a:xfrm>
            <a:off x="4929190" y="4937756"/>
            <a:ext cx="285752" cy="4286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Cyrl-CS"/>
          </a:p>
        </p:txBody>
      </p:sp>
      <p:sp>
        <p:nvSpPr>
          <p:cNvPr id="8" name="TextBox 7"/>
          <p:cNvSpPr txBox="1"/>
          <p:nvPr/>
        </p:nvSpPr>
        <p:spPr>
          <a:xfrm>
            <a:off x="4214810" y="5305424"/>
            <a:ext cx="2714644" cy="369332"/>
          </a:xfrm>
          <a:prstGeom prst="rect">
            <a:avLst/>
          </a:prstGeom>
          <a:noFill/>
        </p:spPr>
        <p:txBody>
          <a:bodyPr wrap="square" rtlCol="0">
            <a:spAutoFit/>
          </a:bodyPr>
          <a:lstStyle/>
          <a:p>
            <a:r>
              <a:rPr lang="en-US" dirty="0" smtClean="0"/>
              <a:t>User 2 decoded!</a:t>
            </a:r>
            <a:endParaRPr lang="sr-Cyrl-CS" dirty="0"/>
          </a:p>
        </p:txBody>
      </p:sp>
      <p:pic>
        <p:nvPicPr>
          <p:cNvPr id="9" name="Picture 4"/>
          <p:cNvPicPr>
            <a:picLocks noChangeAspect="1" noChangeArrowheads="1"/>
          </p:cNvPicPr>
          <p:nvPr/>
        </p:nvPicPr>
        <p:blipFill>
          <a:blip r:embed="rId6"/>
          <a:srcRect/>
          <a:stretch>
            <a:fillRect/>
          </a:stretch>
        </p:blipFill>
        <p:spPr bwMode="auto">
          <a:xfrm>
            <a:off x="642910" y="2704048"/>
            <a:ext cx="1740788" cy="1182140"/>
          </a:xfrm>
          <a:prstGeom prst="rect">
            <a:avLst/>
          </a:prstGeom>
          <a:noFill/>
          <a:ln w="9525">
            <a:noFill/>
            <a:miter lim="800000"/>
            <a:headEnd/>
            <a:tailEnd/>
          </a:ln>
          <a:effectLst/>
        </p:spPr>
      </p:pic>
      <p:sp>
        <p:nvSpPr>
          <p:cNvPr id="10" name="TextBox 9"/>
          <p:cNvSpPr txBox="1"/>
          <p:nvPr/>
        </p:nvSpPr>
        <p:spPr>
          <a:xfrm>
            <a:off x="571472" y="3814750"/>
            <a:ext cx="832176" cy="369332"/>
          </a:xfrm>
          <a:prstGeom prst="rect">
            <a:avLst/>
          </a:prstGeom>
          <a:noFill/>
        </p:spPr>
        <p:txBody>
          <a:bodyPr wrap="square" rtlCol="0">
            <a:spAutoFit/>
          </a:bodyPr>
          <a:lstStyle/>
          <a:p>
            <a:r>
              <a:rPr lang="en-US" dirty="0" smtClean="0"/>
              <a:t>(</a:t>
            </a:r>
            <a:r>
              <a:rPr lang="en-US" i="1" dirty="0" smtClean="0">
                <a:latin typeface="Times New Roman" pitchFamily="18" charset="0"/>
                <a:cs typeface="Times New Roman" pitchFamily="18" charset="0"/>
              </a:rPr>
              <a:t>t </a:t>
            </a:r>
            <a:r>
              <a:rPr lang="en-US" dirty="0" smtClean="0">
                <a:latin typeface="Times New Roman" pitchFamily="18" charset="0"/>
                <a:cs typeface="Times New Roman" pitchFamily="18" charset="0"/>
              </a:rPr>
              <a:t>= 4</a:t>
            </a:r>
            <a:r>
              <a:rPr lang="en-US" dirty="0" smtClean="0"/>
              <a:t>)</a:t>
            </a:r>
            <a:endParaRPr lang="sr-Cyrl-CS" dirty="0"/>
          </a:p>
        </p:txBody>
      </p:sp>
      <p:sp>
        <p:nvSpPr>
          <p:cNvPr id="11" name="Овал 10"/>
          <p:cNvSpPr/>
          <p:nvPr/>
        </p:nvSpPr>
        <p:spPr>
          <a:xfrm>
            <a:off x="1785918" y="3375676"/>
            <a:ext cx="453918" cy="47138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Cyrl-CS"/>
          </a:p>
        </p:txBody>
      </p:sp>
    </p:spTree>
    <p:extLst>
      <p:ext uri="{BB962C8B-B14F-4D97-AF65-F5344CB8AC3E}">
        <p14:creationId xmlns:p14="http://schemas.microsoft.com/office/powerpoint/2010/main" val="3443962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analysis</a:t>
            </a:r>
            <a:endParaRPr lang="en-US" dirty="0"/>
          </a:p>
        </p:txBody>
      </p:sp>
      <p:sp>
        <p:nvSpPr>
          <p:cNvPr id="3" name="Text Placeholder 2"/>
          <p:cNvSpPr>
            <a:spLocks noGrp="1"/>
          </p:cNvSpPr>
          <p:nvPr>
            <p:ph type="body" idx="1"/>
          </p:nvPr>
        </p:nvSpPr>
        <p:spPr>
          <a:xfrm>
            <a:off x="457200" y="1340768"/>
            <a:ext cx="8472518" cy="639762"/>
          </a:xfrm>
        </p:spPr>
        <p:txBody>
          <a:bodyPr/>
          <a:lstStyle/>
          <a:p>
            <a:r>
              <a:rPr lang="en-US" dirty="0" smtClean="0"/>
              <a:t>Asymptotic setup</a:t>
            </a:r>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sz="half" idx="2"/>
              </p:nvPr>
            </p:nvSpPr>
            <p:spPr>
              <a:xfrm>
                <a:off x="457200" y="2060848"/>
                <a:ext cx="8686800" cy="4350469"/>
              </a:xfrm>
            </p:spPr>
            <p:txBody>
              <a:bodyPr>
                <a:normAutofit lnSpcReduction="10000"/>
              </a:bodyPr>
              <a:lstStyle/>
              <a:p>
                <a:pPr>
                  <a:buFont typeface="Wingdings" pitchFamily="2" charset="2"/>
                  <a:buChar char="§"/>
                </a:pPr>
                <a14:m>
                  <m:oMath xmlns:m="http://schemas.openxmlformats.org/officeDocument/2006/math">
                    <m:r>
                      <a:rPr lang="en-US" b="0" i="1" smtClean="0">
                        <a:latin typeface="Cambria Math"/>
                      </a:rPr>
                      <m:t>𝑛</m:t>
                    </m:r>
                    <m:r>
                      <a:rPr lang="en-US" b="0" i="1" smtClean="0">
                        <a:latin typeface="Cambria Math"/>
                      </a:rPr>
                      <m:t>, </m:t>
                    </m:r>
                    <m:r>
                      <a:rPr lang="en-US" b="0" i="1" smtClean="0">
                        <a:latin typeface="Cambria Math"/>
                      </a:rPr>
                      <m:t>𝑚</m:t>
                    </m:r>
                    <m:d>
                      <m:dPr>
                        <m:ctrlPr>
                          <a:rPr lang="en-US" b="0" i="1" smtClean="0">
                            <a:latin typeface="Cambria Math"/>
                          </a:rPr>
                        </m:ctrlPr>
                      </m:dPr>
                      <m:e>
                        <m:r>
                          <a:rPr lang="en-US" b="0" i="1" smtClean="0">
                            <a:latin typeface="Cambria Math"/>
                          </a:rPr>
                          <m:t>𝑛</m:t>
                        </m:r>
                      </m:e>
                    </m:d>
                    <m:r>
                      <a:rPr lang="en-US" b="0" i="1" smtClean="0">
                        <a:latin typeface="Cambria Math"/>
                      </a:rPr>
                      <m:t>, </m:t>
                    </m:r>
                    <m:r>
                      <m:rPr>
                        <m:sty m:val="p"/>
                      </m:rPr>
                      <a:rPr lang="el-GR" b="0" i="1" smtClean="0">
                        <a:latin typeface="Cambria Math"/>
                      </a:rPr>
                      <m:t>τ</m:t>
                    </m:r>
                    <m:d>
                      <m:dPr>
                        <m:ctrlPr>
                          <a:rPr lang="en-US" b="0" i="1" smtClean="0">
                            <a:latin typeface="Cambria Math"/>
                          </a:rPr>
                        </m:ctrlPr>
                      </m:dPr>
                      <m:e>
                        <m:r>
                          <a:rPr lang="en-US" b="0" i="1" smtClean="0">
                            <a:latin typeface="Cambria Math"/>
                          </a:rPr>
                          <m:t>𝑛</m:t>
                        </m:r>
                      </m:e>
                    </m:d>
                    <m:r>
                      <a:rPr lang="en-US" b="0" i="1" smtClean="0">
                        <a:latin typeface="Cambria Math"/>
                        <a:ea typeface="Cambria Math"/>
                      </a:rPr>
                      <m:t>→ ∞</m:t>
                    </m:r>
                  </m:oMath>
                </a14:m>
                <a:r>
                  <a:rPr lang="en-US" dirty="0" smtClean="0"/>
                  <a:t> and </a:t>
                </a:r>
                <a14:m>
                  <m:oMath xmlns:m="http://schemas.openxmlformats.org/officeDocument/2006/math">
                    <m:r>
                      <a:rPr lang="en-US" b="0" i="1" smtClean="0">
                        <a:latin typeface="Cambria Math"/>
                      </a:rPr>
                      <m:t>𝑟</m:t>
                    </m:r>
                    <m:d>
                      <m:dPr>
                        <m:ctrlPr>
                          <a:rPr lang="en-US" b="0" i="1" smtClean="0">
                            <a:latin typeface="Cambria Math"/>
                          </a:rPr>
                        </m:ctrlPr>
                      </m:dPr>
                      <m:e>
                        <m:r>
                          <a:rPr lang="en-US" b="0" i="1" smtClean="0">
                            <a:latin typeface="Cambria Math"/>
                          </a:rPr>
                          <m:t>𝑛</m:t>
                        </m:r>
                      </m:e>
                    </m:d>
                    <m:r>
                      <a:rPr lang="en-US" b="0" i="1" smtClean="0">
                        <a:latin typeface="Cambria Math"/>
                        <a:ea typeface="Cambria Math"/>
                      </a:rPr>
                      <m:t>→</m:t>
                    </m:r>
                  </m:oMath>
                </a14:m>
                <a:r>
                  <a:rPr lang="en-US" dirty="0" smtClean="0"/>
                  <a:t> 0</a:t>
                </a:r>
              </a:p>
              <a:p>
                <a:pPr>
                  <a:buFont typeface="Wingdings" pitchFamily="2" charset="2"/>
                  <a:buChar char="§"/>
                </a:pPr>
                <a14:m>
                  <m:oMath xmlns:m="http://schemas.openxmlformats.org/officeDocument/2006/math">
                    <m:r>
                      <a:rPr lang="en-US" b="1" i="1" smtClean="0">
                        <a:solidFill>
                          <a:srgbClr val="FF0000"/>
                        </a:solidFill>
                        <a:latin typeface="Cambria Math"/>
                        <a:ea typeface="Cambria Math"/>
                      </a:rPr>
                      <m:t>𝜹</m:t>
                    </m:r>
                    <m:r>
                      <a:rPr lang="en-US" b="1" i="1" smtClean="0">
                        <a:solidFill>
                          <a:srgbClr val="FF0000"/>
                        </a:solidFill>
                        <a:latin typeface="Cambria Math"/>
                        <a:ea typeface="Cambria Math"/>
                      </a:rPr>
                      <m:t>,</m:t>
                    </m:r>
                    <m:r>
                      <a:rPr lang="en-US" b="1" i="1" smtClean="0">
                        <a:solidFill>
                          <a:srgbClr val="FF0000"/>
                        </a:solidFill>
                        <a:latin typeface="Cambria Math"/>
                        <a:ea typeface="Cambria Math"/>
                      </a:rPr>
                      <m:t>𝑮</m:t>
                    </m:r>
                    <m:r>
                      <a:rPr lang="en-US" b="1" i="1" smtClean="0">
                        <a:solidFill>
                          <a:srgbClr val="FF0000"/>
                        </a:solidFill>
                        <a:latin typeface="Cambria Math"/>
                        <a:ea typeface="Cambria Math"/>
                      </a:rPr>
                      <m:t>&gt;</m:t>
                    </m:r>
                    <m:r>
                      <a:rPr lang="en-US" b="1" i="1" smtClean="0">
                        <a:solidFill>
                          <a:srgbClr val="FF0000"/>
                        </a:solidFill>
                        <a:latin typeface="Cambria Math"/>
                        <a:ea typeface="Cambria Math"/>
                      </a:rPr>
                      <m:t>𝟎</m:t>
                    </m:r>
                    <m:r>
                      <a:rPr lang="en-US" b="1" i="0" smtClean="0">
                        <a:solidFill>
                          <a:srgbClr val="FF0000"/>
                        </a:solidFill>
                        <a:latin typeface="Cambria Math"/>
                        <a:ea typeface="Cambria Math"/>
                      </a:rPr>
                      <m:t>,</m:t>
                    </m:r>
                  </m:oMath>
                </a14:m>
                <a:r>
                  <a:rPr lang="en-US" b="1" dirty="0" smtClean="0">
                    <a:solidFill>
                      <a:srgbClr val="FF0000"/>
                    </a:solidFill>
                  </a:rPr>
                  <a:t> </a:t>
                </a:r>
                <a:r>
                  <a:rPr lang="en-US" dirty="0" smtClean="0">
                    <a:solidFill>
                      <a:schemeClr val="tx1"/>
                    </a:solidFill>
                  </a:rPr>
                  <a:t>where</a:t>
                </a:r>
                <a14:m>
                  <m:oMath xmlns:m="http://schemas.openxmlformats.org/officeDocument/2006/math">
                    <m:r>
                      <a:rPr lang="en-US" b="1" i="0" smtClean="0">
                        <a:solidFill>
                          <a:schemeClr val="tx1"/>
                        </a:solidFill>
                        <a:latin typeface="Cambria Math"/>
                        <a:ea typeface="Cambria Math"/>
                      </a:rPr>
                      <m:t> </m:t>
                    </m:r>
                    <m:r>
                      <a:rPr lang="en-US" b="1" i="1" smtClean="0">
                        <a:solidFill>
                          <a:srgbClr val="FF0000"/>
                        </a:solidFill>
                        <a:latin typeface="Cambria Math"/>
                        <a:ea typeface="Cambria Math"/>
                      </a:rPr>
                      <m:t>𝜹</m:t>
                    </m:r>
                    <m:r>
                      <a:rPr lang="en-US" b="1" i="1" smtClean="0">
                        <a:solidFill>
                          <a:srgbClr val="FF0000"/>
                        </a:solidFill>
                        <a:latin typeface="Cambria Math"/>
                        <a:ea typeface="Cambria Math"/>
                      </a:rPr>
                      <m:t>= </m:t>
                    </m:r>
                    <m:sSup>
                      <m:sSupPr>
                        <m:ctrlPr>
                          <a:rPr lang="en-US" b="1" i="1" smtClean="0">
                            <a:solidFill>
                              <a:srgbClr val="FF0000"/>
                            </a:solidFill>
                            <a:latin typeface="Cambria Math"/>
                            <a:ea typeface="Cambria Math"/>
                          </a:rPr>
                        </m:ctrlPr>
                      </m:sSupPr>
                      <m:e>
                        <m:r>
                          <a:rPr lang="en-US" b="1" i="1" smtClean="0">
                            <a:solidFill>
                              <a:srgbClr val="FF0000"/>
                            </a:solidFill>
                            <a:latin typeface="Cambria Math"/>
                            <a:ea typeface="Cambria Math"/>
                          </a:rPr>
                          <m:t>𝒓</m:t>
                        </m:r>
                      </m:e>
                      <m:sup>
                        <m:r>
                          <a:rPr lang="en-US" b="1" i="1" smtClean="0">
                            <a:solidFill>
                              <a:srgbClr val="FF0000"/>
                            </a:solidFill>
                            <a:latin typeface="Cambria Math"/>
                            <a:ea typeface="Cambria Math"/>
                          </a:rPr>
                          <m:t>𝟐</m:t>
                        </m:r>
                      </m:sup>
                    </m:sSup>
                    <m:r>
                      <a:rPr lang="en-US" b="1" i="1" smtClean="0">
                        <a:solidFill>
                          <a:srgbClr val="FF0000"/>
                        </a:solidFill>
                        <a:latin typeface="Cambria Math"/>
                        <a:ea typeface="Cambria Math"/>
                      </a:rPr>
                      <m:t>𝝅</m:t>
                    </m:r>
                    <m:r>
                      <a:rPr lang="en-US" b="1" i="1" smtClean="0">
                        <a:solidFill>
                          <a:srgbClr val="FF0000"/>
                        </a:solidFill>
                        <a:latin typeface="Cambria Math"/>
                        <a:ea typeface="Cambria Math"/>
                      </a:rPr>
                      <m:t>∙</m:t>
                    </m:r>
                    <m:r>
                      <a:rPr lang="en-US" b="1" i="1" smtClean="0">
                        <a:solidFill>
                          <a:srgbClr val="FF0000"/>
                        </a:solidFill>
                        <a:latin typeface="Cambria Math"/>
                        <a:ea typeface="Cambria Math"/>
                      </a:rPr>
                      <m:t>𝒎</m:t>
                    </m:r>
                    <m:r>
                      <a:rPr lang="en-US" b="1" i="1" smtClean="0">
                        <a:solidFill>
                          <a:srgbClr val="FF0000"/>
                        </a:solidFill>
                        <a:latin typeface="Cambria Math"/>
                        <a:ea typeface="Cambria Math"/>
                      </a:rPr>
                      <m:t> </m:t>
                    </m:r>
                  </m:oMath>
                </a14:m>
                <a:r>
                  <a:rPr lang="en-US" b="1" dirty="0" smtClean="0">
                    <a:solidFill>
                      <a:srgbClr val="FF0000"/>
                    </a:solidFill>
                  </a:rPr>
                  <a:t> </a:t>
                </a:r>
                <a:r>
                  <a:rPr lang="en-US" dirty="0" smtClean="0"/>
                  <a:t>and</a:t>
                </a:r>
                <a:r>
                  <a:rPr lang="en-US" b="1" dirty="0" smtClean="0"/>
                  <a:t> </a:t>
                </a:r>
                <a14:m>
                  <m:oMath xmlns:m="http://schemas.openxmlformats.org/officeDocument/2006/math">
                    <m:r>
                      <a:rPr lang="en-US" b="1" i="1" smtClean="0">
                        <a:solidFill>
                          <a:srgbClr val="FF0000"/>
                        </a:solidFill>
                        <a:latin typeface="Cambria Math"/>
                      </a:rPr>
                      <m:t>𝑮</m:t>
                    </m:r>
                    <m:r>
                      <a:rPr lang="en-US" b="1" i="1" smtClean="0">
                        <a:solidFill>
                          <a:srgbClr val="FF0000"/>
                        </a:solidFill>
                        <a:latin typeface="Cambria Math"/>
                      </a:rPr>
                      <m:t>=</m:t>
                    </m:r>
                    <m:r>
                      <a:rPr lang="en-US" b="1" i="1" smtClean="0">
                        <a:solidFill>
                          <a:srgbClr val="FF0000"/>
                        </a:solidFill>
                        <a:latin typeface="Cambria Math"/>
                      </a:rPr>
                      <m:t>𝒏</m:t>
                    </m:r>
                    <m:r>
                      <a:rPr lang="en-US" b="1" i="1" smtClean="0">
                        <a:solidFill>
                          <a:srgbClr val="FF0000"/>
                        </a:solidFill>
                        <a:latin typeface="Cambria Math"/>
                      </a:rPr>
                      <m:t>/(</m:t>
                    </m:r>
                    <m:r>
                      <a:rPr lang="en-US" b="1" i="1" smtClean="0">
                        <a:solidFill>
                          <a:srgbClr val="FF0000"/>
                        </a:solidFill>
                        <a:latin typeface="Cambria Math"/>
                      </a:rPr>
                      <m:t>𝒎</m:t>
                    </m:r>
                    <m:r>
                      <a:rPr lang="el-GR" b="1" i="1">
                        <a:solidFill>
                          <a:srgbClr val="FF0000"/>
                        </a:solidFill>
                        <a:latin typeface="Cambria Math"/>
                      </a:rPr>
                      <m:t>𝝉</m:t>
                    </m:r>
                    <m:r>
                      <a:rPr lang="en-US" b="1" i="1" smtClean="0">
                        <a:solidFill>
                          <a:srgbClr val="FF0000"/>
                        </a:solidFill>
                        <a:latin typeface="Cambria Math"/>
                      </a:rPr>
                      <m:t>)</m:t>
                    </m:r>
                  </m:oMath>
                </a14:m>
                <a:endParaRPr lang="en-US" b="1" dirty="0" smtClean="0">
                  <a:solidFill>
                    <a:srgbClr val="FF0000"/>
                  </a:solidFill>
                </a:endParaRPr>
              </a:p>
              <a:p>
                <a:pPr>
                  <a:buFont typeface="Wingdings" pitchFamily="2" charset="2"/>
                  <a:buChar char="§"/>
                </a:pPr>
                <a:endParaRPr lang="en-US" dirty="0" smtClean="0"/>
              </a:p>
              <a:p>
                <a:endParaRPr lang="en-US" dirty="0"/>
              </a:p>
              <a:p>
                <a:pPr>
                  <a:buFont typeface="Wingdings" pitchFamily="2" charset="2"/>
                  <a:buChar char="§"/>
                </a:pPr>
                <a:r>
                  <a:rPr lang="en-US" dirty="0" smtClean="0"/>
                  <a:t>Probability of user collection: </a:t>
                </a:r>
                <a:r>
                  <a:rPr lang="en-US" b="0" i="1" dirty="0" smtClean="0">
                    <a:latin typeface="Cambria Math"/>
                  </a:rPr>
                  <a:t/>
                </a:r>
                <a:br>
                  <a:rPr lang="en-US" b="0" i="1" dirty="0" smtClean="0">
                    <a:latin typeface="Cambria Math"/>
                  </a:rPr>
                </a:br>
                <a14:m>
                  <m:oMath xmlns:m="http://schemas.openxmlformats.org/officeDocument/2006/math">
                    <m:r>
                      <a:rPr lang="en-US" b="0" i="1" smtClean="0">
                        <a:latin typeface="Cambria Math"/>
                      </a:rPr>
                      <m:t>𝑃</m:t>
                    </m:r>
                    <m:d>
                      <m:dPr>
                        <m:ctrlPr>
                          <a:rPr lang="en-US" b="0" i="1" smtClean="0">
                            <a:latin typeface="Cambria Math"/>
                          </a:rPr>
                        </m:ctrlPr>
                      </m:dPr>
                      <m:e>
                        <m:sSub>
                          <m:sSubPr>
                            <m:ctrlPr>
                              <a:rPr lang="en-US" b="0" i="1" smtClean="0">
                                <a:latin typeface="Cambria Math"/>
                              </a:rPr>
                            </m:ctrlPr>
                          </m:sSubPr>
                          <m:e>
                            <m:r>
                              <a:rPr lang="en-US" b="0" i="1" smtClean="0">
                                <a:latin typeface="Cambria Math"/>
                              </a:rPr>
                              <m:t>𝑈</m:t>
                            </m:r>
                          </m:e>
                          <m:sub>
                            <m:r>
                              <a:rPr lang="en-US" b="0" i="1" smtClean="0">
                                <a:latin typeface="Cambria Math"/>
                              </a:rPr>
                              <m:t>𝑖</m:t>
                            </m:r>
                          </m:sub>
                        </m:sSub>
                        <m:r>
                          <a:rPr lang="en-US" b="0" i="1" smtClean="0">
                            <a:latin typeface="Cambria Math"/>
                          </a:rPr>
                          <m:t> </m:t>
                        </m:r>
                        <m:r>
                          <a:rPr lang="en-US" b="0" i="1" smtClean="0">
                            <a:latin typeface="Cambria Math"/>
                          </a:rPr>
                          <m:t>𝑐𝑜𝑙𝑙</m:t>
                        </m:r>
                        <m:r>
                          <a:rPr lang="en-US" b="0" i="1" smtClean="0">
                            <a:latin typeface="Cambria Math"/>
                          </a:rPr>
                          <m:t>.</m:t>
                        </m:r>
                      </m:e>
                    </m:d>
                    <m:r>
                      <a:rPr lang="en-US" b="0" i="1" smtClean="0">
                        <a:latin typeface="Cambria Math"/>
                      </a:rPr>
                      <m:t>=</m:t>
                    </m:r>
                    <m:r>
                      <a:rPr lang="en-US" b="0" i="1" smtClean="0">
                        <a:latin typeface="Cambria Math"/>
                      </a:rPr>
                      <m:t>𝐸</m:t>
                    </m:r>
                    <m:d>
                      <m:dPr>
                        <m:begChr m:val="["/>
                        <m:endChr m:val="]"/>
                        <m:ctrlPr>
                          <a:rPr lang="en-US" b="0" i="1" smtClean="0">
                            <a:latin typeface="Cambria Math"/>
                          </a:rPr>
                        </m:ctrlPr>
                      </m:dPr>
                      <m:e>
                        <m:box>
                          <m:boxPr>
                            <m:ctrlPr>
                              <a:rPr lang="en-US" b="0" i="1" smtClean="0">
                                <a:latin typeface="Cambria Math"/>
                              </a:rPr>
                            </m:ctrlPr>
                          </m:boxPr>
                          <m:e>
                            <m:argPr>
                              <m:argSz m:val="-1"/>
                            </m:argPr>
                            <m:f>
                              <m:fPr>
                                <m:ctrlPr>
                                  <a:rPr lang="en-US" b="0" i="1" smtClean="0">
                                    <a:latin typeface="Cambria Math"/>
                                  </a:rPr>
                                </m:ctrlPr>
                              </m:fPr>
                              <m:num>
                                <m:r>
                                  <a:rPr lang="en-US" b="0" i="1" smtClean="0">
                                    <a:latin typeface="Cambria Math"/>
                                  </a:rPr>
                                  <m:t>1</m:t>
                                </m:r>
                              </m:num>
                              <m:den>
                                <m:r>
                                  <a:rPr lang="en-US" b="0" i="1" smtClean="0">
                                    <a:latin typeface="Cambria Math"/>
                                  </a:rPr>
                                  <m:t>𝑛</m:t>
                                </m:r>
                              </m:den>
                            </m:f>
                            <m:nary>
                              <m:naryPr>
                                <m:chr m:val="∑"/>
                                <m:limLoc m:val="subSup"/>
                                <m:ctrlPr>
                                  <a:rPr lang="en-US" b="0" i="1" smtClean="0">
                                    <a:latin typeface="Cambria Math"/>
                                  </a:rPr>
                                </m:ctrlPr>
                              </m:naryPr>
                              <m:sub>
                                <m:r>
                                  <m:rPr>
                                    <m:brk m:alnAt="25"/>
                                  </m:rPr>
                                  <a:rPr lang="en-US" b="0" i="1" smtClean="0">
                                    <a:latin typeface="Cambria Math"/>
                                  </a:rPr>
                                  <m:t>𝑖</m:t>
                                </m:r>
                                <m:r>
                                  <a:rPr lang="en-US" b="0" i="1" smtClean="0">
                                    <a:latin typeface="Cambria Math"/>
                                  </a:rPr>
                                  <m:t>=1</m:t>
                                </m:r>
                              </m:sub>
                              <m:sup>
                                <m:r>
                                  <a:rPr lang="en-US" b="0" i="1" smtClean="0">
                                    <a:latin typeface="Cambria Math"/>
                                  </a:rPr>
                                  <m:t>𝑛</m:t>
                                </m:r>
                              </m:sup>
                              <m:e>
                                <m:r>
                                  <a:rPr lang="en-US" b="0" i="1" smtClean="0">
                                    <a:latin typeface="Cambria Math"/>
                                  </a:rPr>
                                  <m:t>𝐼</m:t>
                                </m:r>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𝑈</m:t>
                                        </m:r>
                                      </m:e>
                                      <m:sub>
                                        <m:r>
                                          <a:rPr lang="en-US" b="0" i="1" smtClean="0">
                                            <a:latin typeface="Cambria Math"/>
                                          </a:rPr>
                                          <m:t>𝑖</m:t>
                                        </m:r>
                                      </m:sub>
                                    </m:sSub>
                                    <m:r>
                                      <a:rPr lang="en-US" b="0" i="1" smtClean="0">
                                        <a:latin typeface="Cambria Math"/>
                                      </a:rPr>
                                      <m:t> </m:t>
                                    </m:r>
                                    <m:r>
                                      <a:rPr lang="en-US" b="0" i="1" smtClean="0">
                                        <a:latin typeface="Cambria Math"/>
                                      </a:rPr>
                                      <m:t>𝑐𝑜𝑙𝑙</m:t>
                                    </m:r>
                                    <m:r>
                                      <a:rPr lang="en-US" b="0" i="1" smtClean="0">
                                        <a:latin typeface="Cambria Math"/>
                                      </a:rPr>
                                      <m:t>.</m:t>
                                    </m:r>
                                  </m:e>
                                </m:d>
                              </m:e>
                            </m:nary>
                          </m:e>
                        </m:box>
                      </m:e>
                    </m:d>
                  </m:oMath>
                </a14:m>
                <a:endParaRPr lang="en-US" b="0" dirty="0" smtClean="0"/>
              </a:p>
              <a:p>
                <a:pPr lvl="1">
                  <a:buFont typeface="Wingdings" pitchFamily="2" charset="2"/>
                  <a:buChar char="§"/>
                </a:pPr>
                <a:r>
                  <a:rPr lang="en-US" dirty="0" smtClean="0">
                    <a:solidFill>
                      <a:srgbClr val="FF0000"/>
                    </a:solidFill>
                  </a:rPr>
                  <a:t>Upper bounded by user coverage probability </a:t>
                </a:r>
                <a14:m>
                  <m:oMath xmlns:m="http://schemas.openxmlformats.org/officeDocument/2006/math">
                    <m:r>
                      <a:rPr lang="en-US" i="1">
                        <a:solidFill>
                          <a:srgbClr val="FF0000"/>
                        </a:solidFill>
                        <a:latin typeface="Cambria Math"/>
                        <a:ea typeface="Cambria Math"/>
                      </a:rPr>
                      <m:t>1−</m:t>
                    </m:r>
                    <m:sSup>
                      <m:sSupPr>
                        <m:ctrlPr>
                          <a:rPr lang="en-US" i="1">
                            <a:solidFill>
                              <a:srgbClr val="FF0000"/>
                            </a:solidFill>
                            <a:latin typeface="Cambria Math"/>
                            <a:ea typeface="Cambria Math"/>
                          </a:rPr>
                        </m:ctrlPr>
                      </m:sSupPr>
                      <m:e>
                        <m:r>
                          <a:rPr lang="en-US" i="1">
                            <a:solidFill>
                              <a:srgbClr val="FF0000"/>
                            </a:solidFill>
                            <a:latin typeface="Cambria Math"/>
                            <a:ea typeface="Cambria Math"/>
                          </a:rPr>
                          <m:t>𝑒</m:t>
                        </m:r>
                      </m:e>
                      <m:sup>
                        <m:r>
                          <a:rPr lang="en-US" i="1">
                            <a:solidFill>
                              <a:srgbClr val="FF0000"/>
                            </a:solidFill>
                            <a:latin typeface="Cambria Math"/>
                            <a:ea typeface="Cambria Math"/>
                          </a:rPr>
                          <m:t>−</m:t>
                        </m:r>
                        <m:r>
                          <a:rPr lang="en-US" i="1">
                            <a:solidFill>
                              <a:srgbClr val="FF0000"/>
                            </a:solidFill>
                            <a:latin typeface="Cambria Math"/>
                            <a:ea typeface="Cambria Math"/>
                          </a:rPr>
                          <m:t>𝛿</m:t>
                        </m:r>
                      </m:sup>
                    </m:sSup>
                  </m:oMath>
                </a14:m>
                <a:endParaRPr lang="en-US" b="0" dirty="0" smtClean="0">
                  <a:solidFill>
                    <a:srgbClr val="FF0000"/>
                  </a:solidFill>
                </a:endParaRPr>
              </a:p>
              <a:p>
                <a:pPr>
                  <a:buFont typeface="Wingdings" pitchFamily="2" charset="2"/>
                  <a:buChar char="§"/>
                </a:pPr>
                <a:endParaRPr lang="en-US" sz="1000" dirty="0" smtClean="0">
                  <a:solidFill>
                    <a:srgbClr val="FF0000"/>
                  </a:solidFill>
                </a:endParaRPr>
              </a:p>
              <a:p>
                <a:pPr>
                  <a:buFont typeface="Wingdings" pitchFamily="2" charset="2"/>
                  <a:buChar char="§"/>
                </a:pPr>
                <a:r>
                  <a:rPr lang="en-US" dirty="0" smtClean="0"/>
                  <a:t>Normalized throughput: </a:t>
                </a:r>
                <a:br>
                  <a:rPr lang="en-US" dirty="0" smtClean="0"/>
                </a:br>
                <a14:m>
                  <m:oMath xmlns:m="http://schemas.openxmlformats.org/officeDocument/2006/math">
                    <m:r>
                      <a:rPr lang="en-US" b="0" i="1" smtClean="0">
                        <a:latin typeface="Cambria Math"/>
                      </a:rPr>
                      <m:t>𝑇</m:t>
                    </m:r>
                    <m:d>
                      <m:dPr>
                        <m:ctrlPr>
                          <a:rPr lang="en-US" b="0" i="1" smtClean="0">
                            <a:latin typeface="Cambria Math"/>
                          </a:rPr>
                        </m:ctrlPr>
                      </m:dPr>
                      <m:e>
                        <m:r>
                          <a:rPr lang="en-US" b="0" i="1" smtClean="0">
                            <a:latin typeface="Cambria Math"/>
                          </a:rPr>
                          <m:t>𝐺</m:t>
                        </m:r>
                      </m:e>
                    </m:d>
                    <m:r>
                      <a:rPr lang="en-US" b="0" i="1" smtClean="0">
                        <a:latin typeface="Cambria Math"/>
                      </a:rPr>
                      <m:t>=</m:t>
                    </m:r>
                    <m:box>
                      <m:boxPr>
                        <m:ctrlPr>
                          <a:rPr lang="en-US" b="0" i="1" smtClean="0">
                            <a:latin typeface="Cambria Math"/>
                          </a:rPr>
                        </m:ctrlPr>
                      </m:boxPr>
                      <m:e>
                        <m:argPr>
                          <m:argSz m:val="-1"/>
                        </m:argPr>
                        <m:f>
                          <m:fPr>
                            <m:ctrlPr>
                              <a:rPr lang="en-US" b="0" i="1" smtClean="0">
                                <a:latin typeface="Cambria Math"/>
                              </a:rPr>
                            </m:ctrlPr>
                          </m:fPr>
                          <m:num>
                            <m:r>
                              <a:rPr lang="en-US" b="0" i="1" smtClean="0">
                                <a:latin typeface="Cambria Math"/>
                              </a:rPr>
                              <m:t>1</m:t>
                            </m:r>
                          </m:num>
                          <m:den>
                            <m:r>
                              <a:rPr lang="en-US" b="0" i="1" smtClean="0">
                                <a:latin typeface="Cambria Math"/>
                              </a:rPr>
                              <m:t>𝑚</m:t>
                            </m:r>
                            <m:r>
                              <a:rPr lang="en-US" b="0" i="1" smtClean="0">
                                <a:latin typeface="Cambria Math"/>
                                <a:ea typeface="Cambria Math"/>
                              </a:rPr>
                              <m:t>𝜏</m:t>
                            </m:r>
                          </m:den>
                        </m:f>
                        <m:r>
                          <a:rPr lang="en-US" i="1">
                            <a:latin typeface="Cambria Math"/>
                          </a:rPr>
                          <m:t>𝐸</m:t>
                        </m:r>
                        <m:d>
                          <m:dPr>
                            <m:begChr m:val="["/>
                            <m:endChr m:val="]"/>
                            <m:ctrlPr>
                              <a:rPr lang="en-US" i="1">
                                <a:latin typeface="Cambria Math"/>
                              </a:rPr>
                            </m:ctrlPr>
                          </m:dPr>
                          <m:e>
                            <m:box>
                              <m:boxPr>
                                <m:ctrlPr>
                                  <a:rPr lang="en-US" i="1">
                                    <a:latin typeface="Cambria Math"/>
                                  </a:rPr>
                                </m:ctrlPr>
                              </m:boxPr>
                              <m:e>
                                <m:argPr>
                                  <m:argSz m:val="-1"/>
                                </m:argPr>
                                <m:nary>
                                  <m:naryPr>
                                    <m:chr m:val="∑"/>
                                    <m:limLoc m:val="subSup"/>
                                    <m:ctrlPr>
                                      <a:rPr lang="en-US" i="1">
                                        <a:latin typeface="Cambria Math"/>
                                      </a:rPr>
                                    </m:ctrlPr>
                                  </m:naryPr>
                                  <m:sub>
                                    <m:r>
                                      <m:rPr>
                                        <m:brk m:alnAt="25"/>
                                      </m:rPr>
                                      <a:rPr lang="en-US" i="1">
                                        <a:latin typeface="Cambria Math"/>
                                      </a:rPr>
                                      <m:t>𝑖</m:t>
                                    </m:r>
                                    <m:r>
                                      <a:rPr lang="en-US" i="1">
                                        <a:latin typeface="Cambria Math"/>
                                      </a:rPr>
                                      <m:t>=1</m:t>
                                    </m:r>
                                  </m:sub>
                                  <m:sup>
                                    <m:r>
                                      <a:rPr lang="en-US" i="1">
                                        <a:latin typeface="Cambria Math"/>
                                      </a:rPr>
                                      <m:t>𝑛</m:t>
                                    </m:r>
                                  </m:sup>
                                  <m:e>
                                    <m:r>
                                      <a:rPr lang="en-US" i="1">
                                        <a:latin typeface="Cambria Math"/>
                                      </a:rPr>
                                      <m:t>𝐼</m:t>
                                    </m:r>
                                    <m:d>
                                      <m:dPr>
                                        <m:begChr m:val="{"/>
                                        <m:endChr m:val="}"/>
                                        <m:ctrlPr>
                                          <a:rPr lang="en-US" i="1">
                                            <a:latin typeface="Cambria Math"/>
                                          </a:rPr>
                                        </m:ctrlPr>
                                      </m:dPr>
                                      <m:e>
                                        <m:sSub>
                                          <m:sSubPr>
                                            <m:ctrlPr>
                                              <a:rPr lang="en-US" i="1">
                                                <a:latin typeface="Cambria Math"/>
                                              </a:rPr>
                                            </m:ctrlPr>
                                          </m:sSubPr>
                                          <m:e>
                                            <m:r>
                                              <a:rPr lang="en-US" i="1">
                                                <a:latin typeface="Cambria Math"/>
                                              </a:rPr>
                                              <m:t>𝑈</m:t>
                                            </m:r>
                                          </m:e>
                                          <m:sub>
                                            <m:r>
                                              <a:rPr lang="en-US" i="1">
                                                <a:latin typeface="Cambria Math"/>
                                              </a:rPr>
                                              <m:t>𝑖</m:t>
                                            </m:r>
                                          </m:sub>
                                        </m:sSub>
                                        <m:r>
                                          <a:rPr lang="en-US" i="1">
                                            <a:latin typeface="Cambria Math"/>
                                          </a:rPr>
                                          <m:t> </m:t>
                                        </m:r>
                                        <m:r>
                                          <a:rPr lang="en-US" i="1">
                                            <a:latin typeface="Cambria Math"/>
                                          </a:rPr>
                                          <m:t>𝑐𝑜𝑙𝑙</m:t>
                                        </m:r>
                                        <m:r>
                                          <a:rPr lang="en-US" i="1">
                                            <a:latin typeface="Cambria Math"/>
                                          </a:rPr>
                                          <m:t>.</m:t>
                                        </m:r>
                                      </m:e>
                                    </m:d>
                                  </m:e>
                                </m:nary>
                              </m:e>
                            </m:box>
                          </m:e>
                        </m:d>
                      </m:e>
                    </m:box>
                    <m:r>
                      <a:rPr lang="en-US" b="0" i="1" smtClean="0">
                        <a:latin typeface="Cambria Math"/>
                      </a:rPr>
                      <m:t>=</m:t>
                    </m:r>
                    <m:r>
                      <a:rPr lang="en-US" b="0" i="1" smtClean="0">
                        <a:latin typeface="Cambria Math"/>
                      </a:rPr>
                      <m:t>𝐺</m:t>
                    </m:r>
                    <m:r>
                      <a:rPr lang="en-US" b="0" i="1" smtClean="0">
                        <a:latin typeface="Cambria Math"/>
                        <a:ea typeface="Cambria Math"/>
                      </a:rPr>
                      <m:t>∙</m:t>
                    </m:r>
                    <m:r>
                      <a:rPr lang="en-US" b="0" i="1" smtClean="0">
                        <a:latin typeface="Cambria Math"/>
                      </a:rPr>
                      <m:t>𝑃</m:t>
                    </m:r>
                    <m:d>
                      <m:dPr>
                        <m:ctrlPr>
                          <a:rPr lang="en-US" i="1">
                            <a:latin typeface="Cambria Math"/>
                          </a:rPr>
                        </m:ctrlPr>
                      </m:dPr>
                      <m:e>
                        <m:sSub>
                          <m:sSubPr>
                            <m:ctrlPr>
                              <a:rPr lang="en-US" i="1">
                                <a:latin typeface="Cambria Math"/>
                              </a:rPr>
                            </m:ctrlPr>
                          </m:sSubPr>
                          <m:e>
                            <m:r>
                              <a:rPr lang="en-US" i="1">
                                <a:latin typeface="Cambria Math"/>
                              </a:rPr>
                              <m:t>𝑈</m:t>
                            </m:r>
                          </m:e>
                          <m:sub>
                            <m:r>
                              <a:rPr lang="en-US" i="1">
                                <a:latin typeface="Cambria Math"/>
                              </a:rPr>
                              <m:t>𝑖</m:t>
                            </m:r>
                          </m:sub>
                        </m:sSub>
                        <m:r>
                          <a:rPr lang="en-US" i="1">
                            <a:latin typeface="Cambria Math"/>
                          </a:rPr>
                          <m:t> </m:t>
                        </m:r>
                        <m:r>
                          <a:rPr lang="en-US" i="1">
                            <a:latin typeface="Cambria Math"/>
                          </a:rPr>
                          <m:t>𝑐𝑜𝑙𝑙</m:t>
                        </m:r>
                        <m:r>
                          <a:rPr lang="en-US" i="1">
                            <a:latin typeface="Cambria Math"/>
                          </a:rPr>
                          <m:t>.</m:t>
                        </m:r>
                      </m:e>
                    </m:d>
                  </m:oMath>
                </a14:m>
                <a:endParaRPr lang="en-US" dirty="0" smtClean="0"/>
              </a:p>
              <a:p>
                <a:pPr>
                  <a:buFont typeface="Wingdings" pitchFamily="2" charset="2"/>
                  <a:buChar char="§"/>
                </a:pPr>
                <a:endParaRPr lang="en-US" sz="1000" dirty="0" smtClean="0"/>
              </a:p>
              <a:p>
                <a:pPr>
                  <a:buFont typeface="Wingdings" pitchFamily="2" charset="2"/>
                  <a:buChar char="§"/>
                </a:pPr>
                <a:r>
                  <a:rPr lang="en-US" dirty="0" smtClean="0"/>
                  <a:t>Threshold Load: </a:t>
                </a:r>
                <a14:m>
                  <m:oMath xmlns:m="http://schemas.openxmlformats.org/officeDocument/2006/math">
                    <m:sSup>
                      <m:sSupPr>
                        <m:ctrlPr>
                          <a:rPr lang="en-US" i="1" smtClean="0">
                            <a:latin typeface="Cambria Math"/>
                          </a:rPr>
                        </m:ctrlPr>
                      </m:sSupPr>
                      <m:e>
                        <m:r>
                          <a:rPr lang="en-US" b="0" i="1" smtClean="0">
                            <a:latin typeface="Cambria Math"/>
                          </a:rPr>
                          <m:t>𝐺</m:t>
                        </m:r>
                      </m:e>
                      <m:sup>
                        <m:r>
                          <a:rPr lang="en-US" b="0" i="1" smtClean="0">
                            <a:latin typeface="Cambria Math"/>
                          </a:rPr>
                          <m:t>∗</m:t>
                        </m:r>
                      </m:sup>
                    </m:sSup>
                    <m:d>
                      <m:dPr>
                        <m:ctrlPr>
                          <a:rPr lang="en-US" b="0" i="1" smtClean="0">
                            <a:latin typeface="Cambria Math"/>
                          </a:rPr>
                        </m:ctrlPr>
                      </m:dPr>
                      <m:e>
                        <m:r>
                          <a:rPr lang="en-US" b="0" i="1" smtClean="0">
                            <a:latin typeface="Cambria Math"/>
                            <a:ea typeface="Cambria Math"/>
                          </a:rPr>
                          <m:t>𝛿</m:t>
                        </m:r>
                      </m:e>
                    </m:d>
                    <m:r>
                      <a:rPr lang="en-US" b="0" i="1" smtClean="0">
                        <a:latin typeface="Cambria Math"/>
                      </a:rPr>
                      <m:t>=</m:t>
                    </m:r>
                    <m:r>
                      <m:rPr>
                        <m:sty m:val="p"/>
                      </m:rPr>
                      <a:rPr lang="en-US" b="0" i="0" smtClean="0">
                        <a:latin typeface="Cambria Math"/>
                      </a:rPr>
                      <m:t>sup</m:t>
                    </m:r>
                    <m:r>
                      <a:rPr lang="en-US" b="0" i="1" smtClean="0">
                        <a:latin typeface="Cambria Math"/>
                      </a:rPr>
                      <m:t>⁡{</m:t>
                    </m:r>
                    <m:r>
                      <a:rPr lang="en-US" b="0" i="1" smtClean="0">
                        <a:latin typeface="Cambria Math"/>
                      </a:rPr>
                      <m:t>𝐺</m:t>
                    </m:r>
                    <m:r>
                      <a:rPr lang="en-US" b="0" i="1" smtClean="0">
                        <a:latin typeface="Cambria Math"/>
                        <a:ea typeface="Cambria Math"/>
                      </a:rPr>
                      <m:t>≥</m:t>
                    </m:r>
                    <m:r>
                      <a:rPr lang="en-US" b="0" i="1" smtClean="0">
                        <a:latin typeface="Cambria Math"/>
                      </a:rPr>
                      <m:t>0:</m:t>
                    </m:r>
                    <m:r>
                      <a:rPr lang="en-US" i="1">
                        <a:latin typeface="Cambria Math"/>
                      </a:rPr>
                      <m:t>𝑃</m:t>
                    </m:r>
                    <m:d>
                      <m:dPr>
                        <m:ctrlPr>
                          <a:rPr lang="en-US" i="1">
                            <a:latin typeface="Cambria Math"/>
                          </a:rPr>
                        </m:ctrlPr>
                      </m:dPr>
                      <m:e>
                        <m:sSub>
                          <m:sSubPr>
                            <m:ctrlPr>
                              <a:rPr lang="en-US" i="1">
                                <a:latin typeface="Cambria Math"/>
                              </a:rPr>
                            </m:ctrlPr>
                          </m:sSubPr>
                          <m:e>
                            <m:r>
                              <a:rPr lang="en-US" i="1">
                                <a:latin typeface="Cambria Math"/>
                              </a:rPr>
                              <m:t>𝑈</m:t>
                            </m:r>
                          </m:e>
                          <m:sub>
                            <m:r>
                              <a:rPr lang="en-US" i="1">
                                <a:latin typeface="Cambria Math"/>
                              </a:rPr>
                              <m:t>𝑖</m:t>
                            </m:r>
                          </m:sub>
                        </m:sSub>
                        <m:r>
                          <a:rPr lang="en-US" i="1">
                            <a:latin typeface="Cambria Math"/>
                          </a:rPr>
                          <m:t> </m:t>
                        </m:r>
                        <m:r>
                          <a:rPr lang="en-US" i="1">
                            <a:latin typeface="Cambria Math"/>
                          </a:rPr>
                          <m:t>𝑐𝑜𝑙𝑙</m:t>
                        </m:r>
                        <m:r>
                          <a:rPr lang="en-US" i="1">
                            <a:latin typeface="Cambria Math"/>
                          </a:rPr>
                          <m:t>.</m:t>
                        </m:r>
                      </m:e>
                    </m:d>
                    <m:r>
                      <a:rPr lang="en-US" b="0" i="1" smtClean="0">
                        <a:latin typeface="Cambria Math"/>
                      </a:rPr>
                      <m:t> </m:t>
                    </m:r>
                    <m:r>
                      <a:rPr lang="en-US" b="0" i="1" smtClean="0">
                        <a:latin typeface="Cambria Math"/>
                        <a:ea typeface="Cambria Math"/>
                      </a:rPr>
                      <m:t>→1−</m:t>
                    </m:r>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m:t>
                        </m:r>
                        <m:r>
                          <a:rPr lang="en-US" b="0" i="1" smtClean="0">
                            <a:latin typeface="Cambria Math"/>
                            <a:ea typeface="Cambria Math"/>
                          </a:rPr>
                          <m:t>𝛿</m:t>
                        </m:r>
                      </m:sup>
                    </m:sSup>
                    <m:r>
                      <a:rPr lang="en-US" b="0" i="1" smtClean="0">
                        <a:latin typeface="Cambria Math"/>
                      </a:rPr>
                      <m:t>}</m:t>
                    </m:r>
                  </m:oMath>
                </a14:m>
                <a:endParaRPr lang="en-US" dirty="0" smtClean="0"/>
              </a:p>
              <a:p>
                <a:endParaRPr lang="en-US" dirty="0"/>
              </a:p>
              <a:p>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sz="half" idx="2"/>
              </p:nvPr>
            </p:nvSpPr>
            <p:spPr>
              <a:xfrm>
                <a:off x="457200" y="2060848"/>
                <a:ext cx="8686800" cy="4350469"/>
              </a:xfrm>
              <a:blipFill rotWithShape="1">
                <a:blip r:embed="rId3"/>
                <a:stretch>
                  <a:fillRect l="-912" t="-1961" b="-2521"/>
                </a:stretch>
              </a:blipFill>
            </p:spPr>
            <p:txBody>
              <a:bodyPr/>
              <a:lstStyle/>
              <a:p>
                <a:r>
                  <a:rPr lang="sr-Latn-RS">
                    <a:noFill/>
                  </a:rPr>
                  <a:t> </a:t>
                </a:r>
              </a:p>
            </p:txBody>
          </p:sp>
        </mc:Fallback>
      </mc:AlternateContent>
      <p:pic>
        <p:nvPicPr>
          <p:cNvPr id="9" name="Picture 4"/>
          <p:cNvPicPr>
            <a:picLocks noChangeAspect="1" noChangeArrowheads="1"/>
          </p:cNvPicPr>
          <p:nvPr/>
        </p:nvPicPr>
        <p:blipFill>
          <a:blip r:embed="rId4"/>
          <a:srcRect/>
          <a:stretch>
            <a:fillRect/>
          </a:stretch>
        </p:blipFill>
        <p:spPr bwMode="auto">
          <a:xfrm>
            <a:off x="6987763" y="908720"/>
            <a:ext cx="2120741" cy="1440160"/>
          </a:xfrm>
          <a:prstGeom prst="rect">
            <a:avLst/>
          </a:prstGeom>
          <a:noFill/>
          <a:ln w="9525">
            <a:noFill/>
            <a:miter lim="800000"/>
            <a:headEnd/>
            <a:tailEnd/>
          </a:ln>
          <a:effectLst/>
        </p:spPr>
      </p:pic>
      <p:sp>
        <p:nvSpPr>
          <p:cNvPr id="13" name="Text Placeholder 2"/>
          <p:cNvSpPr>
            <a:spLocks noGrp="1"/>
          </p:cNvSpPr>
          <p:nvPr>
            <p:ph type="body" idx="1"/>
          </p:nvPr>
        </p:nvSpPr>
        <p:spPr>
          <a:xfrm>
            <a:off x="439536" y="3005262"/>
            <a:ext cx="8472518" cy="639762"/>
          </a:xfrm>
        </p:spPr>
        <p:txBody>
          <a:bodyPr/>
          <a:lstStyle/>
          <a:p>
            <a:r>
              <a:rPr lang="en-US" dirty="0" smtClean="0"/>
              <a:t>Metrics of interest</a:t>
            </a:r>
            <a:endParaRPr lang="en-US" dirty="0"/>
          </a:p>
        </p:txBody>
      </p:sp>
    </p:spTree>
    <p:extLst>
      <p:ext uri="{BB962C8B-B14F-4D97-AF65-F5344CB8AC3E}">
        <p14:creationId xmlns:p14="http://schemas.microsoft.com/office/powerpoint/2010/main" val="3045161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Decoding via Spatial Cooperation </a:t>
            </a:r>
            <a:endParaRPr lang="sr-Latn-RS" dirty="0"/>
          </a:p>
        </p:txBody>
      </p:sp>
      <p:sp>
        <p:nvSpPr>
          <p:cNvPr id="7" name="Oval 6"/>
          <p:cNvSpPr/>
          <p:nvPr/>
        </p:nvSpPr>
        <p:spPr>
          <a:xfrm>
            <a:off x="720080" y="3284984"/>
            <a:ext cx="3600400"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Oval 7"/>
          <p:cNvSpPr/>
          <p:nvPr/>
        </p:nvSpPr>
        <p:spPr>
          <a:xfrm>
            <a:off x="2448272" y="3933056"/>
            <a:ext cx="424847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Oval 8"/>
          <p:cNvSpPr/>
          <p:nvPr/>
        </p:nvSpPr>
        <p:spPr>
          <a:xfrm>
            <a:off x="2952328" y="3212976"/>
            <a:ext cx="3024336"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Oval 9"/>
          <p:cNvSpPr/>
          <p:nvPr/>
        </p:nvSpPr>
        <p:spPr>
          <a:xfrm>
            <a:off x="4680520" y="3429000"/>
            <a:ext cx="4211960"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Oval 10"/>
          <p:cNvSpPr/>
          <p:nvPr/>
        </p:nvSpPr>
        <p:spPr>
          <a:xfrm>
            <a:off x="144016" y="4005064"/>
            <a:ext cx="403244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2" name="Oval 11"/>
          <p:cNvSpPr/>
          <p:nvPr/>
        </p:nvSpPr>
        <p:spPr>
          <a:xfrm>
            <a:off x="3888432" y="2564904"/>
            <a:ext cx="3888432" cy="10342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3" name="Oval 12"/>
          <p:cNvSpPr/>
          <p:nvPr/>
        </p:nvSpPr>
        <p:spPr>
          <a:xfrm>
            <a:off x="3528392" y="4437112"/>
            <a:ext cx="5040560"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17" name="Straight Connector 16"/>
          <p:cNvCxnSpPr/>
          <p:nvPr/>
        </p:nvCxnSpPr>
        <p:spPr>
          <a:xfrm>
            <a:off x="2253457" y="4605634"/>
            <a:ext cx="743969" cy="35071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325463" y="4217644"/>
            <a:ext cx="716339" cy="27522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92026" y="3681669"/>
            <a:ext cx="728674" cy="4677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33434" y="3817481"/>
            <a:ext cx="524213" cy="29894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57249" y="3780509"/>
            <a:ext cx="1275619" cy="24360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936062" y="3761457"/>
            <a:ext cx="520500" cy="23884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629494" y="3414711"/>
            <a:ext cx="461498" cy="23338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218481" y="3082007"/>
            <a:ext cx="505647" cy="30796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190999" y="2843412"/>
            <a:ext cx="533129" cy="1649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954441" y="3082007"/>
            <a:ext cx="340701" cy="40759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5973493" y="3015449"/>
            <a:ext cx="576700" cy="1692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6398244" y="3554072"/>
            <a:ext cx="298500" cy="30221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327228" y="4043659"/>
            <a:ext cx="364753" cy="46069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56672" y="4061481"/>
            <a:ext cx="447209" cy="28784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4648771" y="4405927"/>
            <a:ext cx="1528899" cy="8216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156269" y="4179977"/>
            <a:ext cx="1247612" cy="1917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228184" y="4548866"/>
            <a:ext cx="65866" cy="40609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062696" y="440238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350728" y="3645024"/>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381466" y="354398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738642" y="2881402"/>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685722" y="384083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037650" y="494116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27984" y="4249554"/>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021380" y="2723650"/>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684047" y="2708920"/>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44794" y="3117594"/>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264568" y="3419915"/>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591573" y="3847200"/>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412281" y="3687891"/>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054721" y="3304036"/>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264916" y="2934911"/>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131392" y="3565815"/>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805756" y="3945184"/>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998786" y="4097584"/>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439538" y="4425425"/>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492396" y="4170622"/>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178441" y="4423264"/>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843086" y="4447007"/>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298358" y="4863938"/>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285407" y="5383242"/>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770534" y="5530466"/>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617910" y="5462174"/>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186731" y="5028627"/>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510661" y="4754072"/>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199666" y="4548866"/>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979356" y="4906507"/>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669850" y="4697688"/>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68753" y="4687294"/>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426675" y="3585976"/>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737876" y="4047540"/>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950265" y="4318888"/>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6039970" y="4941168"/>
            <a:ext cx="248027" cy="23679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180554" y="4418623"/>
            <a:ext cx="165351" cy="157864"/>
          </a:xfrm>
          <a:prstGeom prst="ellips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687927" y="3840838"/>
            <a:ext cx="248027" cy="23679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266272" y="3424237"/>
            <a:ext cx="165351" cy="157864"/>
          </a:xfrm>
          <a:prstGeom prst="ellips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738980" y="2881514"/>
            <a:ext cx="248027" cy="23679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051678" y="3304036"/>
            <a:ext cx="165351" cy="157864"/>
          </a:xfrm>
          <a:prstGeom prst="ellips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379791" y="3542155"/>
            <a:ext cx="248027" cy="23679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803727" y="3943023"/>
            <a:ext cx="165351" cy="157864"/>
          </a:xfrm>
          <a:prstGeom prst="ellips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427405" y="4248509"/>
            <a:ext cx="248027" cy="23679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000393" y="4095423"/>
            <a:ext cx="165351" cy="157864"/>
          </a:xfrm>
          <a:prstGeom prst="ellips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354041" y="3645024"/>
            <a:ext cx="248027" cy="23679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2063710" y="4402051"/>
            <a:ext cx="248027" cy="23679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427463" y="3587305"/>
            <a:ext cx="165351" cy="157864"/>
          </a:xfrm>
          <a:prstGeom prst="ellips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981341" y="4902501"/>
            <a:ext cx="165351" cy="157864"/>
          </a:xfrm>
          <a:prstGeom prst="ellips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395536" y="1314480"/>
            <a:ext cx="7905640" cy="430887"/>
          </a:xfrm>
          <a:prstGeom prst="rect">
            <a:avLst/>
          </a:prstGeom>
          <a:noFill/>
        </p:spPr>
        <p:txBody>
          <a:bodyPr wrap="square" rtlCol="0">
            <a:spAutoFit/>
          </a:bodyPr>
          <a:lstStyle/>
          <a:p>
            <a:pPr marL="342900" indent="-342900">
              <a:buFont typeface="Wingdings" pitchFamily="2" charset="2"/>
              <a:buChar char="§"/>
            </a:pPr>
            <a:r>
              <a:rPr lang="en-US" sz="2200" dirty="0" smtClean="0"/>
              <a:t>Performed on a slot-by-slot basis </a:t>
            </a:r>
            <a:endParaRPr lang="sr-Cyrl-CS" sz="2200" dirty="0"/>
          </a:p>
        </p:txBody>
      </p:sp>
    </p:spTree>
    <p:extLst>
      <p:ext uri="{BB962C8B-B14F-4D97-AF65-F5344CB8AC3E}">
        <p14:creationId xmlns:p14="http://schemas.microsoft.com/office/powerpoint/2010/main" val="68088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7"/>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0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41"/>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47"/>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0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4"/>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21"/>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105"/>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17"/>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Decoding via Spatial Cooperation </a:t>
            </a:r>
            <a:endParaRPr lang="en-US" dirty="0"/>
          </a:p>
        </p:txBody>
      </p:sp>
      <p:sp>
        <p:nvSpPr>
          <p:cNvPr id="8" name="Content Placeholder 3"/>
          <p:cNvSpPr>
            <a:spLocks noGrp="1"/>
          </p:cNvSpPr>
          <p:nvPr>
            <p:ph sz="half" idx="2"/>
          </p:nvPr>
        </p:nvSpPr>
        <p:spPr>
          <a:xfrm>
            <a:off x="601952" y="1973600"/>
            <a:ext cx="8472518" cy="3687648"/>
          </a:xfrm>
        </p:spPr>
        <p:txBody>
          <a:bodyPr>
            <a:normAutofit fontScale="92500"/>
          </a:bodyPr>
          <a:lstStyle/>
          <a:p>
            <a:pPr marL="0" indent="0">
              <a:buNone/>
            </a:pPr>
            <a:r>
              <a:rPr lang="en-US" dirty="0" smtClean="0"/>
              <a:t>One iteration at arbitrary base station </a:t>
            </a:r>
            <a:r>
              <a:rPr lang="en-US" b="1" dirty="0" smtClean="0"/>
              <a:t>after each slot </a:t>
            </a:r>
            <a:r>
              <a:rPr lang="en-US" b="1" i="1" dirty="0" smtClean="0">
                <a:latin typeface="Times New Roman" pitchFamily="18" charset="0"/>
                <a:cs typeface="Times New Roman" pitchFamily="18" charset="0"/>
              </a:rPr>
              <a:t>t</a:t>
            </a:r>
          </a:p>
          <a:p>
            <a:pPr marL="0" indent="0">
              <a:buNone/>
            </a:pPr>
            <a:r>
              <a:rPr lang="en-US" sz="2200" dirty="0" smtClean="0"/>
              <a:t>1</a:t>
            </a:r>
            <a:r>
              <a:rPr lang="en-US" sz="2200" dirty="0" smtClean="0"/>
              <a:t>) </a:t>
            </a:r>
            <a:r>
              <a:rPr lang="en-US" sz="2200" b="1" i="1" dirty="0" smtClean="0"/>
              <a:t>Check signal : </a:t>
            </a:r>
            <a:r>
              <a:rPr lang="en-US" sz="2200" i="1" dirty="0" smtClean="0"/>
              <a:t>BS </a:t>
            </a:r>
            <a:r>
              <a:rPr lang="en-US" sz="2200" i="1" dirty="0" smtClean="0">
                <a:latin typeface="Times New Roman" pitchFamily="18" charset="0"/>
                <a:cs typeface="Times New Roman" pitchFamily="18" charset="0"/>
              </a:rPr>
              <a:t>j</a:t>
            </a:r>
            <a:r>
              <a:rPr lang="en-US" sz="2200" i="1" dirty="0" smtClean="0"/>
              <a:t> checks whether its received signal </a:t>
            </a:r>
            <a:r>
              <a:rPr lang="en-US" sz="2200" i="1" dirty="0" err="1" smtClean="0">
                <a:latin typeface="Times New Roman" pitchFamily="18" charset="0"/>
                <a:cs typeface="Times New Roman" pitchFamily="18" charset="0"/>
              </a:rPr>
              <a:t>y</a:t>
            </a:r>
            <a:r>
              <a:rPr lang="en-US" sz="2200" i="1" baseline="-25000" dirty="0" err="1" smtClean="0">
                <a:latin typeface="Times New Roman" pitchFamily="18" charset="0"/>
                <a:cs typeface="Times New Roman" pitchFamily="18" charset="0"/>
              </a:rPr>
              <a:t>j,t</a:t>
            </a:r>
            <a:r>
              <a:rPr lang="en-US" sz="2200" i="1" dirty="0" smtClean="0"/>
              <a:t> corresponds to a singleton; If yes, it performs Collect &amp; Transmit step, otherwise it performs Receive &amp; Update step</a:t>
            </a:r>
          </a:p>
          <a:p>
            <a:pPr marL="0" indent="0">
              <a:buNone/>
            </a:pPr>
            <a:r>
              <a:rPr lang="en-US" sz="2200" i="1" dirty="0"/>
              <a:t>	</a:t>
            </a:r>
            <a:r>
              <a:rPr lang="en-US" sz="2200" dirty="0" smtClean="0"/>
              <a:t/>
            </a:r>
            <a:br>
              <a:rPr lang="en-US" sz="2200" dirty="0" smtClean="0"/>
            </a:br>
            <a:r>
              <a:rPr lang="en-US" sz="2200" dirty="0" smtClean="0"/>
              <a:t>2) </a:t>
            </a:r>
            <a:r>
              <a:rPr lang="en-US" sz="2200" b="1" i="1" dirty="0" smtClean="0"/>
              <a:t>Collect &amp; Transmit: </a:t>
            </a:r>
            <a:r>
              <a:rPr lang="en-US" sz="2200" i="1" dirty="0" smtClean="0"/>
              <a:t>BS </a:t>
            </a:r>
            <a:r>
              <a:rPr lang="en-US" sz="2200" i="1" dirty="0" smtClean="0">
                <a:latin typeface="Times New Roman" pitchFamily="18" charset="0"/>
                <a:cs typeface="Times New Roman" pitchFamily="18" charset="0"/>
              </a:rPr>
              <a:t>j</a:t>
            </a:r>
            <a:r>
              <a:rPr lang="en-US" sz="2200" i="1" dirty="0" smtClean="0"/>
              <a:t> collects a user </a:t>
            </a:r>
            <a:r>
              <a:rPr lang="en-US" sz="2200" i="1" dirty="0" smtClean="0">
                <a:latin typeface="Times New Roman" pitchFamily="18" charset="0"/>
                <a:cs typeface="Times New Roman" pitchFamily="18" charset="0"/>
              </a:rPr>
              <a:t>u</a:t>
            </a:r>
            <a:r>
              <a:rPr lang="en-US" sz="2200" i="1" dirty="0" smtClean="0"/>
              <a:t> and transmits </a:t>
            </a:r>
            <a:r>
              <a:rPr lang="en-US" sz="2200" i="1" dirty="0" err="1" smtClean="0">
                <a:latin typeface="Times New Roman" pitchFamily="18" charset="0"/>
                <a:cs typeface="Times New Roman" pitchFamily="18" charset="0"/>
              </a:rPr>
              <a:t>x</a:t>
            </a:r>
            <a:r>
              <a:rPr lang="en-US" sz="2200" i="1" baseline="-25000" dirty="0" err="1" smtClean="0">
                <a:latin typeface="Times New Roman" pitchFamily="18" charset="0"/>
                <a:cs typeface="Times New Roman" pitchFamily="18" charset="0"/>
              </a:rPr>
              <a:t>u</a:t>
            </a:r>
            <a:r>
              <a:rPr lang="en-US" sz="2200" i="1" dirty="0" smtClean="0"/>
              <a:t> to all BS </a:t>
            </a:r>
            <a:r>
              <a:rPr lang="en-US" sz="2200" i="1" dirty="0" smtClean="0">
                <a:latin typeface="Times New Roman" pitchFamily="18" charset="0"/>
                <a:cs typeface="Times New Roman" pitchFamily="18" charset="0"/>
              </a:rPr>
              <a:t>k</a:t>
            </a:r>
            <a:r>
              <a:rPr lang="en-US" sz="2200" i="1" dirty="0" smtClean="0"/>
              <a:t> adjacent to user </a:t>
            </a:r>
            <a:r>
              <a:rPr lang="en-US" sz="2200" i="1" dirty="0" smtClean="0">
                <a:latin typeface="Times New Roman" pitchFamily="18" charset="0"/>
                <a:cs typeface="Times New Roman" pitchFamily="18" charset="0"/>
              </a:rPr>
              <a:t>u</a:t>
            </a:r>
            <a:r>
              <a:rPr lang="en-US" sz="2200" i="1" dirty="0" smtClean="0"/>
              <a:t> (this is known to BS in advance). BS </a:t>
            </a:r>
            <a:r>
              <a:rPr lang="en-US" sz="2200" i="1" dirty="0" smtClean="0">
                <a:latin typeface="Times New Roman" pitchFamily="18" charset="0"/>
                <a:cs typeface="Times New Roman" pitchFamily="18" charset="0"/>
              </a:rPr>
              <a:t>j</a:t>
            </a:r>
            <a:r>
              <a:rPr lang="en-US" sz="2200" i="1" dirty="0" smtClean="0"/>
              <a:t> leaves the algorithm.</a:t>
            </a:r>
            <a:r>
              <a:rPr lang="en-US" sz="2200" dirty="0" smtClean="0"/>
              <a:t/>
            </a:r>
            <a:br>
              <a:rPr lang="en-US" sz="2200" dirty="0" smtClean="0"/>
            </a:br>
            <a:endParaRPr lang="en-US" sz="2200" dirty="0" smtClean="0"/>
          </a:p>
          <a:p>
            <a:pPr marL="0" indent="0">
              <a:buNone/>
            </a:pPr>
            <a:r>
              <a:rPr lang="en-US" sz="2200" dirty="0" smtClean="0"/>
              <a:t>3) </a:t>
            </a:r>
            <a:r>
              <a:rPr lang="en-US" sz="2200" b="1" i="1" dirty="0" smtClean="0"/>
              <a:t>Receive </a:t>
            </a:r>
            <a:r>
              <a:rPr lang="en-US" sz="2200" b="1" i="1" dirty="0"/>
              <a:t>&amp; Update</a:t>
            </a:r>
            <a:r>
              <a:rPr lang="en-US" sz="2200" i="1" dirty="0" smtClean="0"/>
              <a:t>:  BS </a:t>
            </a:r>
            <a:r>
              <a:rPr lang="en-US" sz="2200" i="1" dirty="0" smtClean="0">
                <a:latin typeface="Times New Roman" pitchFamily="18" charset="0"/>
                <a:cs typeface="Times New Roman" pitchFamily="18" charset="0"/>
              </a:rPr>
              <a:t>j</a:t>
            </a:r>
            <a:r>
              <a:rPr lang="en-US" sz="2200" i="1" dirty="0" smtClean="0"/>
              <a:t> scans all the received messages from its neighbors and identifies distinct set of user signals </a:t>
            </a:r>
            <a:r>
              <a:rPr lang="en-US" sz="2200" i="1" dirty="0" err="1" smtClean="0">
                <a:latin typeface="Times New Roman" pitchFamily="18" charset="0"/>
                <a:cs typeface="Times New Roman" pitchFamily="18" charset="0"/>
              </a:rPr>
              <a:t>x</a:t>
            </a:r>
            <a:r>
              <a:rPr lang="en-US" sz="2200" i="1" baseline="-25000" dirty="0" err="1" smtClean="0">
                <a:latin typeface="Times New Roman" pitchFamily="18" charset="0"/>
                <a:cs typeface="Times New Roman" pitchFamily="18" charset="0"/>
              </a:rPr>
              <a:t>u</a:t>
            </a:r>
            <a:r>
              <a:rPr lang="en-US" sz="2200" i="1" dirty="0" smtClean="0"/>
              <a:t>. Then it removes all the signals from this set from </a:t>
            </a:r>
            <a:r>
              <a:rPr lang="en-US" sz="2200" i="1" dirty="0" err="1" smtClean="0">
                <a:latin typeface="Times New Roman" pitchFamily="18" charset="0"/>
                <a:cs typeface="Times New Roman" pitchFamily="18" charset="0"/>
              </a:rPr>
              <a:t>y</a:t>
            </a:r>
            <a:r>
              <a:rPr lang="en-US" sz="2200" i="1" baseline="-25000" dirty="0" err="1" smtClean="0">
                <a:latin typeface="Times New Roman" pitchFamily="18" charset="0"/>
                <a:cs typeface="Times New Roman" pitchFamily="18" charset="0"/>
              </a:rPr>
              <a:t>j,t</a:t>
            </a:r>
            <a:r>
              <a:rPr lang="en-US" sz="2200" i="1" baseline="-25000" dirty="0" smtClean="0"/>
              <a:t> </a:t>
            </a:r>
            <a:r>
              <a:rPr lang="en-US" sz="2200" i="1" dirty="0" smtClean="0"/>
              <a:t>and goes to step one in the next iteration</a:t>
            </a:r>
          </a:p>
        </p:txBody>
      </p:sp>
      <p:sp>
        <p:nvSpPr>
          <p:cNvPr id="7" name="Text Placeholder 2"/>
          <p:cNvSpPr>
            <a:spLocks noGrp="1"/>
          </p:cNvSpPr>
          <p:nvPr>
            <p:ph type="body" idx="1"/>
          </p:nvPr>
        </p:nvSpPr>
        <p:spPr>
          <a:xfrm>
            <a:off x="457200" y="1367473"/>
            <a:ext cx="8472518" cy="639762"/>
          </a:xfrm>
        </p:spPr>
        <p:txBody>
          <a:bodyPr/>
          <a:lstStyle/>
          <a:p>
            <a:r>
              <a:rPr lang="en-US" dirty="0" smtClean="0"/>
              <a:t>Spatial Cooperation decoding algorithm</a:t>
            </a:r>
            <a:endParaRPr lang="en-US" dirty="0"/>
          </a:p>
        </p:txBody>
      </p:sp>
      <p:sp>
        <p:nvSpPr>
          <p:cNvPr id="5" name="TextBox 4"/>
          <p:cNvSpPr txBox="1"/>
          <p:nvPr/>
        </p:nvSpPr>
        <p:spPr>
          <a:xfrm>
            <a:off x="626800" y="5763736"/>
            <a:ext cx="7905640" cy="769441"/>
          </a:xfrm>
          <a:prstGeom prst="rect">
            <a:avLst/>
          </a:prstGeom>
          <a:noFill/>
        </p:spPr>
        <p:txBody>
          <a:bodyPr wrap="square" rtlCol="0">
            <a:spAutoFit/>
          </a:bodyPr>
          <a:lstStyle/>
          <a:p>
            <a:r>
              <a:rPr lang="en-US" sz="2200" b="1" dirty="0" smtClean="0">
                <a:solidFill>
                  <a:srgbClr val="FF0000"/>
                </a:solidFill>
              </a:rPr>
              <a:t>Fully D</a:t>
            </a:r>
            <a:r>
              <a:rPr lang="en-US" sz="2200" b="1" dirty="0" smtClean="0">
                <a:solidFill>
                  <a:srgbClr val="FF0000"/>
                </a:solidFill>
              </a:rPr>
              <a:t>istributed: </a:t>
            </a:r>
            <a:br>
              <a:rPr lang="en-US" sz="2200" b="1" dirty="0" smtClean="0">
                <a:solidFill>
                  <a:srgbClr val="FF0000"/>
                </a:solidFill>
              </a:rPr>
            </a:br>
            <a:r>
              <a:rPr lang="en-US" sz="2200" dirty="0" smtClean="0">
                <a:solidFill>
                  <a:srgbClr val="FF0000"/>
                </a:solidFill>
              </a:rPr>
              <a:t>base stations communicate only with neighboring</a:t>
            </a:r>
            <a:r>
              <a:rPr lang="en-US" sz="2200" dirty="0" smtClean="0">
                <a:solidFill>
                  <a:srgbClr val="FF0000"/>
                </a:solidFill>
              </a:rPr>
              <a:t> base stations!</a:t>
            </a:r>
            <a:r>
              <a:rPr lang="en-US" sz="2200" dirty="0" smtClean="0">
                <a:solidFill>
                  <a:srgbClr val="FF0000"/>
                </a:solidFill>
              </a:rPr>
              <a:t> </a:t>
            </a:r>
            <a:endParaRPr lang="sr-Cyrl-CS" sz="2200" dirty="0">
              <a:solidFill>
                <a:srgbClr val="FF0000"/>
              </a:solidFill>
            </a:endParaRPr>
          </a:p>
        </p:txBody>
      </p:sp>
    </p:spTree>
    <p:extLst>
      <p:ext uri="{BB962C8B-B14F-4D97-AF65-F5344CB8AC3E}">
        <p14:creationId xmlns:p14="http://schemas.microsoft.com/office/powerpoint/2010/main" val="3344662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results</a:t>
            </a:r>
            <a:endParaRPr lang="en-US" dirty="0"/>
          </a:p>
        </p:txBody>
      </p:sp>
      <mc:AlternateContent xmlns:mc="http://schemas.openxmlformats.org/markup-compatibility/2006">
        <mc:Choice xmlns:a14="http://schemas.microsoft.com/office/drawing/2010/main" Requires="a14">
          <p:sp>
            <p:nvSpPr>
              <p:cNvPr id="3" name="Content Placeholder 3"/>
              <p:cNvSpPr>
                <a:spLocks noGrp="1"/>
              </p:cNvSpPr>
              <p:nvPr>
                <p:ph sz="half" idx="2"/>
              </p:nvPr>
            </p:nvSpPr>
            <p:spPr>
              <a:xfrm>
                <a:off x="611560" y="2155096"/>
                <a:ext cx="8496944" cy="3794184"/>
              </a:xfrm>
            </p:spPr>
            <p:txBody>
              <a:bodyPr>
                <a:noAutofit/>
              </a:bodyPr>
              <a:lstStyle/>
              <a:p>
                <a:pPr>
                  <a:spcBef>
                    <a:spcPts val="0"/>
                  </a:spcBef>
                  <a:buFont typeface="Wingdings" pitchFamily="2" charset="2"/>
                  <a:buChar char="§"/>
                </a:pPr>
                <a:r>
                  <a:rPr lang="en-US" b="1" dirty="0" smtClean="0"/>
                  <a:t>[Upper Bound on </a:t>
                </a:r>
                <a14:m>
                  <m:oMath xmlns:m="http://schemas.openxmlformats.org/officeDocument/2006/math">
                    <m:r>
                      <a:rPr lang="en-US" b="0" i="1">
                        <a:latin typeface="Cambria Math"/>
                      </a:rPr>
                      <m:t>𝑃</m:t>
                    </m:r>
                    <m:d>
                      <m:dPr>
                        <m:ctrlPr>
                          <a:rPr lang="en-US" i="1">
                            <a:latin typeface="Cambria Math"/>
                          </a:rPr>
                        </m:ctrlPr>
                      </m:dPr>
                      <m:e>
                        <m:sSub>
                          <m:sSubPr>
                            <m:ctrlPr>
                              <a:rPr lang="en-US" i="1">
                                <a:latin typeface="Cambria Math"/>
                              </a:rPr>
                            </m:ctrlPr>
                          </m:sSubPr>
                          <m:e>
                            <m:r>
                              <a:rPr lang="en-US" b="0" i="1">
                                <a:latin typeface="Cambria Math"/>
                              </a:rPr>
                              <m:t>𝑈</m:t>
                            </m:r>
                          </m:e>
                          <m:sub>
                            <m:r>
                              <a:rPr lang="en-US" b="0" i="1">
                                <a:latin typeface="Cambria Math"/>
                              </a:rPr>
                              <m:t>𝑖</m:t>
                            </m:r>
                          </m:sub>
                        </m:sSub>
                        <m:r>
                          <a:rPr lang="en-US" b="0" i="1">
                            <a:latin typeface="Cambria Math"/>
                          </a:rPr>
                          <m:t> </m:t>
                        </m:r>
                        <m:r>
                          <a:rPr lang="en-US" b="0" i="1">
                            <a:latin typeface="Cambria Math"/>
                          </a:rPr>
                          <m:t>𝑐𝑜𝑙𝑙</m:t>
                        </m:r>
                        <m:r>
                          <a:rPr lang="en-US" b="0" i="1">
                            <a:latin typeface="Cambria Math"/>
                          </a:rPr>
                          <m:t>.</m:t>
                        </m:r>
                      </m:e>
                    </m:d>
                    <m:r>
                      <a:rPr lang="en-US" b="1" i="0" smtClean="0">
                        <a:latin typeface="Cambria Math"/>
                      </a:rPr>
                      <m:t>]</m:t>
                    </m:r>
                  </m:oMath>
                </a14:m>
                <a:r>
                  <a:rPr lang="en-US" b="1" dirty="0" smtClean="0"/>
                  <a:t>:</a:t>
                </a:r>
                <a:r>
                  <a:rPr lang="en-US" dirty="0" smtClean="0"/>
                  <a:t/>
                </a:r>
                <a:br>
                  <a:rPr lang="en-US" dirty="0" smtClean="0"/>
                </a:br>
                <a14:m>
                  <m:oMath xmlns:m="http://schemas.openxmlformats.org/officeDocument/2006/math">
                    <m:r>
                      <a:rPr lang="en-US" i="1">
                        <a:latin typeface="Cambria Math"/>
                      </a:rPr>
                      <m:t>𝑃</m:t>
                    </m:r>
                    <m:d>
                      <m:dPr>
                        <m:ctrlPr>
                          <a:rPr lang="en-US" i="1">
                            <a:latin typeface="Cambria Math"/>
                          </a:rPr>
                        </m:ctrlPr>
                      </m:dPr>
                      <m:e>
                        <m:sSub>
                          <m:sSubPr>
                            <m:ctrlPr>
                              <a:rPr lang="en-US" i="1">
                                <a:latin typeface="Cambria Math"/>
                              </a:rPr>
                            </m:ctrlPr>
                          </m:sSubPr>
                          <m:e>
                            <m:r>
                              <a:rPr lang="en-US" i="1">
                                <a:latin typeface="Cambria Math"/>
                              </a:rPr>
                              <m:t>𝑈</m:t>
                            </m:r>
                          </m:e>
                          <m:sub>
                            <m:r>
                              <a:rPr lang="en-US" i="1">
                                <a:latin typeface="Cambria Math"/>
                              </a:rPr>
                              <m:t>𝑖</m:t>
                            </m:r>
                          </m:sub>
                        </m:sSub>
                        <m:r>
                          <a:rPr lang="en-US" i="1">
                            <a:latin typeface="Cambria Math"/>
                          </a:rPr>
                          <m:t> </m:t>
                        </m:r>
                        <m:r>
                          <a:rPr lang="en-US" i="1">
                            <a:latin typeface="Cambria Math"/>
                          </a:rPr>
                          <m:t>𝑐𝑜𝑙𝑙</m:t>
                        </m:r>
                        <m:r>
                          <a:rPr lang="en-US" i="1">
                            <a:latin typeface="Cambria Math"/>
                          </a:rPr>
                          <m:t>.</m:t>
                        </m:r>
                      </m:e>
                    </m:d>
                    <m:r>
                      <a:rPr lang="en-US" i="1" smtClean="0">
                        <a:latin typeface="Cambria Math"/>
                        <a:ea typeface="Cambria Math"/>
                      </a:rPr>
                      <m:t>≤</m:t>
                    </m:r>
                    <m:r>
                      <a:rPr lang="en-US" b="0" i="1" smtClean="0">
                        <a:latin typeface="Cambria Math"/>
                        <a:ea typeface="Cambria Math"/>
                      </a:rPr>
                      <m:t>1−</m:t>
                    </m:r>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m:t>
                        </m:r>
                        <m:r>
                          <a:rPr lang="en-US" b="0" i="1" smtClean="0">
                            <a:latin typeface="Cambria Math"/>
                            <a:ea typeface="Cambria Math"/>
                          </a:rPr>
                          <m:t>𝛿</m:t>
                        </m:r>
                      </m:sup>
                    </m:sSup>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1−</m:t>
                        </m:r>
                        <m:sSup>
                          <m:sSupPr>
                            <m:ctrlPr>
                              <a:rPr lang="en-US" b="0" i="1" smtClean="0">
                                <a:latin typeface="Cambria Math"/>
                                <a:ea typeface="Cambria Math"/>
                              </a:rPr>
                            </m:ctrlPr>
                          </m:sSupPr>
                          <m:e>
                            <m:r>
                              <a:rPr lang="en-US" b="0" i="1" smtClean="0">
                                <a:latin typeface="Cambria Math"/>
                                <a:ea typeface="Cambria Math"/>
                              </a:rPr>
                              <m:t>𝑒</m:t>
                            </m:r>
                          </m:e>
                          <m:sup>
                            <m:f>
                              <m:fPr>
                                <m:type m:val="lin"/>
                                <m:ctrlPr>
                                  <a:rPr lang="en-US" b="0" i="1" smtClean="0">
                                    <a:latin typeface="Cambria Math"/>
                                    <a:ea typeface="Cambria Math"/>
                                  </a:rPr>
                                </m:ctrlPr>
                              </m:fPr>
                              <m:num>
                                <m:r>
                                  <a:rPr lang="en-US" b="0" i="1" smtClean="0">
                                    <a:latin typeface="Cambria Math"/>
                                    <a:ea typeface="Cambria Math"/>
                                  </a:rPr>
                                  <m:t>−</m:t>
                                </m:r>
                                <m:r>
                                  <a:rPr lang="en-US" b="0" i="1" smtClean="0">
                                    <a:latin typeface="Cambria Math"/>
                                    <a:ea typeface="Cambria Math"/>
                                  </a:rPr>
                                  <m:t>𝛿</m:t>
                                </m:r>
                              </m:num>
                              <m:den>
                                <m:r>
                                  <a:rPr lang="en-US" b="0" i="1" smtClean="0">
                                    <a:latin typeface="Cambria Math"/>
                                    <a:ea typeface="Cambria Math"/>
                                  </a:rPr>
                                  <m:t>4</m:t>
                                </m:r>
                              </m:den>
                            </m:f>
                          </m:sup>
                        </m:sSup>
                      </m:e>
                    </m:d>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−2</m:t>
                        </m:r>
                        <m:r>
                          <a:rPr lang="en-US" b="0" i="1" smtClean="0">
                            <a:latin typeface="Cambria Math"/>
                            <a:ea typeface="Cambria Math"/>
                          </a:rPr>
                          <m:t>𝛿</m:t>
                        </m:r>
                      </m:sup>
                    </m:sSup>
                    <m:d>
                      <m:dPr>
                        <m:ctrlPr>
                          <a:rPr lang="en-US" i="1">
                            <a:latin typeface="Cambria Math"/>
                            <a:ea typeface="Cambria Math"/>
                          </a:rPr>
                        </m:ctrlPr>
                      </m:dPr>
                      <m:e>
                        <m:r>
                          <a:rPr lang="en-US" i="1">
                            <a:latin typeface="Cambria Math"/>
                            <a:ea typeface="Cambria Math"/>
                          </a:rPr>
                          <m:t>1−</m:t>
                        </m:r>
                        <m:sSup>
                          <m:sSupPr>
                            <m:ctrlPr>
                              <a:rPr lang="en-US" i="1">
                                <a:latin typeface="Cambria Math"/>
                                <a:ea typeface="Cambria Math"/>
                              </a:rPr>
                            </m:ctrlPr>
                          </m:sSupPr>
                          <m:e>
                            <m:r>
                              <a:rPr lang="en-US" i="1">
                                <a:latin typeface="Cambria Math"/>
                                <a:ea typeface="Cambria Math"/>
                              </a:rPr>
                              <m:t>𝑒</m:t>
                            </m:r>
                          </m:e>
                          <m:sup>
                            <m:f>
                              <m:fPr>
                                <m:type m:val="lin"/>
                                <m:ctrlPr>
                                  <a:rPr lang="en-US" i="1">
                                    <a:latin typeface="Cambria Math"/>
                                    <a:ea typeface="Cambria Math"/>
                                  </a:rPr>
                                </m:ctrlPr>
                              </m:fPr>
                              <m:num>
                                <m:r>
                                  <a:rPr lang="en-US" i="1">
                                    <a:latin typeface="Cambria Math"/>
                                    <a:ea typeface="Cambria Math"/>
                                  </a:rPr>
                                  <m:t>−</m:t>
                                </m:r>
                                <m:r>
                                  <a:rPr lang="en-US" b="0" i="1" smtClean="0">
                                    <a:latin typeface="Cambria Math"/>
                                    <a:ea typeface="Cambria Math"/>
                                  </a:rPr>
                                  <m:t>𝐺</m:t>
                                </m:r>
                                <m:r>
                                  <a:rPr lang="en-US" i="1">
                                    <a:latin typeface="Cambria Math"/>
                                    <a:ea typeface="Cambria Math"/>
                                  </a:rPr>
                                  <m:t>𝛿</m:t>
                                </m:r>
                              </m:num>
                              <m:den>
                                <m:r>
                                  <a:rPr lang="en-US" i="1">
                                    <a:latin typeface="Cambria Math"/>
                                    <a:ea typeface="Cambria Math"/>
                                  </a:rPr>
                                  <m:t>4</m:t>
                                </m:r>
                              </m:den>
                            </m:f>
                          </m:sup>
                        </m:sSup>
                      </m:e>
                    </m:d>
                  </m:oMath>
                </a14:m>
                <a:endParaRPr lang="en-US" dirty="0" smtClean="0">
                  <a:ea typeface="Cambria Math"/>
                </a:endParaRPr>
              </a:p>
              <a:p>
                <a:pPr>
                  <a:spcBef>
                    <a:spcPts val="0"/>
                  </a:spcBef>
                  <a:buFont typeface="Wingdings" pitchFamily="2" charset="2"/>
                  <a:buChar char="§"/>
                </a:pPr>
                <a:endParaRPr lang="en-US" dirty="0" smtClean="0"/>
              </a:p>
              <a:p>
                <a:pPr>
                  <a:spcBef>
                    <a:spcPts val="0"/>
                  </a:spcBef>
                  <a:buFont typeface="Wingdings" pitchFamily="2" charset="2"/>
                  <a:buChar char="§"/>
                </a:pPr>
                <a:r>
                  <a:rPr lang="en-US" b="1" dirty="0" smtClean="0"/>
                  <a:t>[</a:t>
                </a:r>
                <a:r>
                  <a:rPr lang="en-US" b="1" dirty="0" smtClean="0"/>
                  <a:t>Threshold Load</a:t>
                </a:r>
                <a:r>
                  <a:rPr lang="en-US" b="1" dirty="0" smtClean="0"/>
                  <a:t>]:</a:t>
                </a:r>
                <a:r>
                  <a:rPr lang="en-US" b="1" i="1" dirty="0" smtClean="0">
                    <a:latin typeface="Cambria Math"/>
                  </a:rPr>
                  <a:t/>
                </a:r>
                <a:br>
                  <a:rPr lang="en-US" b="1" i="1" dirty="0" smtClean="0">
                    <a:latin typeface="Cambria Math"/>
                  </a:rPr>
                </a:br>
                <a14:m>
                  <m:oMath xmlns:m="http://schemas.openxmlformats.org/officeDocument/2006/math">
                    <m:sSup>
                      <m:sSupPr>
                        <m:ctrlPr>
                          <a:rPr lang="en-US" i="1" smtClean="0">
                            <a:latin typeface="Cambria Math"/>
                          </a:rPr>
                        </m:ctrlPr>
                      </m:sSupPr>
                      <m:e>
                        <m:r>
                          <a:rPr lang="en-US" b="0" i="1" smtClean="0">
                            <a:latin typeface="Cambria Math"/>
                          </a:rPr>
                          <m:t>𝐺</m:t>
                        </m:r>
                      </m:e>
                      <m:sup>
                        <m:r>
                          <a:rPr lang="en-US" b="0" i="1" smtClean="0">
                            <a:latin typeface="Cambria Math"/>
                          </a:rPr>
                          <m:t>∗</m:t>
                        </m:r>
                      </m:sup>
                    </m:sSup>
                    <m:d>
                      <m:dPr>
                        <m:ctrlPr>
                          <a:rPr lang="en-US" b="0" i="1" smtClean="0">
                            <a:latin typeface="Cambria Math"/>
                          </a:rPr>
                        </m:ctrlPr>
                      </m:dPr>
                      <m:e>
                        <m:r>
                          <a:rPr lang="en-US" b="0" i="1" smtClean="0">
                            <a:latin typeface="Cambria Math"/>
                            <a:ea typeface="Cambria Math"/>
                          </a:rPr>
                          <m:t>𝛿</m:t>
                        </m:r>
                      </m:e>
                    </m:d>
                    <m:r>
                      <a:rPr lang="en-US" b="0" i="1" smtClean="0">
                        <a:latin typeface="Cambria Math"/>
                      </a:rPr>
                      <m:t>=0</m:t>
                    </m:r>
                  </m:oMath>
                </a14:m>
                <a:endParaRPr lang="en-US" dirty="0" smtClean="0"/>
              </a:p>
              <a:p>
                <a:pPr lvl="1">
                  <a:spcBef>
                    <a:spcPts val="0"/>
                  </a:spcBef>
                  <a:buFont typeface="Wingdings" pitchFamily="2" charset="2"/>
                  <a:buChar char="§"/>
                </a:pPr>
                <a:r>
                  <a:rPr lang="en-US" dirty="0" smtClean="0"/>
                  <a:t>The probability </a:t>
                </a:r>
                <a14:m>
                  <m:oMath xmlns:m="http://schemas.openxmlformats.org/officeDocument/2006/math">
                    <m:r>
                      <a:rPr lang="en-US" i="1">
                        <a:latin typeface="Cambria Math"/>
                      </a:rPr>
                      <m:t>𝑃</m:t>
                    </m:r>
                    <m:d>
                      <m:dPr>
                        <m:ctrlPr>
                          <a:rPr lang="en-US" i="1">
                            <a:latin typeface="Cambria Math"/>
                          </a:rPr>
                        </m:ctrlPr>
                      </m:dPr>
                      <m:e>
                        <m:sSub>
                          <m:sSubPr>
                            <m:ctrlPr>
                              <a:rPr lang="en-US" i="1">
                                <a:latin typeface="Cambria Math"/>
                              </a:rPr>
                            </m:ctrlPr>
                          </m:sSubPr>
                          <m:e>
                            <m:r>
                              <a:rPr lang="en-US" i="1">
                                <a:latin typeface="Cambria Math"/>
                              </a:rPr>
                              <m:t>𝑈</m:t>
                            </m:r>
                          </m:e>
                          <m:sub>
                            <m:r>
                              <a:rPr lang="en-US" i="1">
                                <a:latin typeface="Cambria Math"/>
                              </a:rPr>
                              <m:t>𝑖</m:t>
                            </m:r>
                          </m:sub>
                        </m:sSub>
                        <m:r>
                          <a:rPr lang="en-US" i="1">
                            <a:latin typeface="Cambria Math"/>
                          </a:rPr>
                          <m:t> </m:t>
                        </m:r>
                        <m:r>
                          <a:rPr lang="en-US" i="1">
                            <a:latin typeface="Cambria Math"/>
                          </a:rPr>
                          <m:t>𝑐𝑜𝑙𝑙</m:t>
                        </m:r>
                        <m:r>
                          <a:rPr lang="en-US" i="1">
                            <a:latin typeface="Cambria Math"/>
                          </a:rPr>
                          <m:t>.</m:t>
                        </m:r>
                      </m:e>
                    </m:d>
                  </m:oMath>
                </a14:m>
                <a:r>
                  <a:rPr lang="en-US" dirty="0" smtClean="0"/>
                  <a:t> decreases at G = 0 from the value </a:t>
                </a:r>
                <a14:m>
                  <m:oMath xmlns:m="http://schemas.openxmlformats.org/officeDocument/2006/math">
                    <m:r>
                      <a:rPr lang="en-US" i="1">
                        <a:latin typeface="Cambria Math"/>
                        <a:ea typeface="Cambria Math"/>
                      </a:rPr>
                      <m:t>1−</m:t>
                    </m:r>
                    <m:sSup>
                      <m:sSupPr>
                        <m:ctrlPr>
                          <a:rPr lang="en-US" i="1">
                            <a:latin typeface="Cambria Math"/>
                            <a:ea typeface="Cambria Math"/>
                          </a:rPr>
                        </m:ctrlPr>
                      </m:sSupPr>
                      <m:e>
                        <m:r>
                          <a:rPr lang="en-US" i="1">
                            <a:latin typeface="Cambria Math"/>
                            <a:ea typeface="Cambria Math"/>
                          </a:rPr>
                          <m:t>𝑒</m:t>
                        </m:r>
                      </m:e>
                      <m:sup>
                        <m:r>
                          <a:rPr lang="en-US" i="1">
                            <a:latin typeface="Cambria Math"/>
                            <a:ea typeface="Cambria Math"/>
                          </a:rPr>
                          <m:t>−</m:t>
                        </m:r>
                        <m:r>
                          <a:rPr lang="en-US" i="1">
                            <a:latin typeface="Cambria Math"/>
                            <a:ea typeface="Cambria Math"/>
                          </a:rPr>
                          <m:t>𝛿</m:t>
                        </m:r>
                      </m:sup>
                    </m:sSup>
                  </m:oMath>
                </a14:m>
                <a:r>
                  <a:rPr lang="en-US" dirty="0" smtClean="0"/>
                  <a:t> with negative slope equal at least </a:t>
                </a:r>
                <a14:m>
                  <m:oMath xmlns:m="http://schemas.openxmlformats.org/officeDocument/2006/math">
                    <m:box>
                      <m:boxPr>
                        <m:ctrlPr>
                          <a:rPr lang="en-US" i="1" smtClean="0">
                            <a:latin typeface="Cambria Math"/>
                            <a:ea typeface="Cambria Math"/>
                          </a:rPr>
                        </m:ctrlPr>
                      </m:boxPr>
                      <m:e>
                        <m:argPr>
                          <m:argSz m:val="-1"/>
                        </m:argPr>
                        <m:f>
                          <m:fPr>
                            <m:ctrlPr>
                              <a:rPr lang="en-US" i="1" smtClean="0">
                                <a:latin typeface="Cambria Math"/>
                                <a:ea typeface="Cambria Math"/>
                              </a:rPr>
                            </m:ctrlPr>
                          </m:fPr>
                          <m:num>
                            <m:r>
                              <a:rPr lang="en-US" i="1" smtClean="0">
                                <a:latin typeface="Cambria Math"/>
                                <a:ea typeface="Cambria Math"/>
                              </a:rPr>
                              <m:t>𝛿</m:t>
                            </m:r>
                          </m:num>
                          <m:den>
                            <m:r>
                              <a:rPr lang="en-US" b="0" i="1" smtClean="0">
                                <a:latin typeface="Cambria Math"/>
                                <a:ea typeface="Cambria Math"/>
                              </a:rPr>
                              <m:t>4</m:t>
                            </m:r>
                          </m:den>
                        </m:f>
                      </m:e>
                    </m:box>
                    <m:d>
                      <m:dPr>
                        <m:ctrlPr>
                          <a:rPr lang="en-US" i="1">
                            <a:latin typeface="Cambria Math"/>
                            <a:ea typeface="Cambria Math"/>
                          </a:rPr>
                        </m:ctrlPr>
                      </m:dPr>
                      <m:e>
                        <m:r>
                          <a:rPr lang="en-US" i="1">
                            <a:latin typeface="Cambria Math"/>
                            <a:ea typeface="Cambria Math"/>
                          </a:rPr>
                          <m:t>1−</m:t>
                        </m:r>
                        <m:sSup>
                          <m:sSupPr>
                            <m:ctrlPr>
                              <a:rPr lang="en-US" i="1">
                                <a:latin typeface="Cambria Math"/>
                                <a:ea typeface="Cambria Math"/>
                              </a:rPr>
                            </m:ctrlPr>
                          </m:sSupPr>
                          <m:e>
                            <m:r>
                              <a:rPr lang="en-US" i="1">
                                <a:latin typeface="Cambria Math"/>
                                <a:ea typeface="Cambria Math"/>
                              </a:rPr>
                              <m:t>𝑒</m:t>
                            </m:r>
                          </m:e>
                          <m:sup>
                            <m:f>
                              <m:fPr>
                                <m:type m:val="lin"/>
                                <m:ctrlPr>
                                  <a:rPr lang="en-US" i="1">
                                    <a:latin typeface="Cambria Math"/>
                                    <a:ea typeface="Cambria Math"/>
                                  </a:rPr>
                                </m:ctrlPr>
                              </m:fPr>
                              <m:num>
                                <m:r>
                                  <a:rPr lang="en-US" i="1">
                                    <a:latin typeface="Cambria Math"/>
                                    <a:ea typeface="Cambria Math"/>
                                  </a:rPr>
                                  <m:t>−</m:t>
                                </m:r>
                                <m:r>
                                  <a:rPr lang="en-US" i="1">
                                    <a:latin typeface="Cambria Math"/>
                                    <a:ea typeface="Cambria Math"/>
                                  </a:rPr>
                                  <m:t>𝛿</m:t>
                                </m:r>
                              </m:num>
                              <m:den>
                                <m:r>
                                  <a:rPr lang="en-US" i="1">
                                    <a:latin typeface="Cambria Math"/>
                                    <a:ea typeface="Cambria Math"/>
                                  </a:rPr>
                                  <m:t>4</m:t>
                                </m:r>
                              </m:den>
                            </m:f>
                          </m:sup>
                        </m:sSup>
                      </m:e>
                    </m:d>
                    <m:sSup>
                      <m:sSupPr>
                        <m:ctrlPr>
                          <a:rPr lang="en-US" i="1">
                            <a:latin typeface="Cambria Math"/>
                            <a:ea typeface="Cambria Math"/>
                          </a:rPr>
                        </m:ctrlPr>
                      </m:sSupPr>
                      <m:e>
                        <m:r>
                          <a:rPr lang="en-US" i="1">
                            <a:latin typeface="Cambria Math"/>
                            <a:ea typeface="Cambria Math"/>
                          </a:rPr>
                          <m:t>𝑒</m:t>
                        </m:r>
                      </m:e>
                      <m:sup>
                        <m:r>
                          <a:rPr lang="en-US" i="1">
                            <a:latin typeface="Cambria Math"/>
                            <a:ea typeface="Cambria Math"/>
                          </a:rPr>
                          <m:t>−2</m:t>
                        </m:r>
                        <m:r>
                          <a:rPr lang="en-US" i="1">
                            <a:latin typeface="Cambria Math"/>
                            <a:ea typeface="Cambria Math"/>
                          </a:rPr>
                          <m:t>𝛿</m:t>
                        </m:r>
                      </m:sup>
                    </m:sSup>
                  </m:oMath>
                </a14:m>
                <a:endParaRPr lang="en-US" dirty="0" smtClean="0"/>
              </a:p>
              <a:p>
                <a:pPr>
                  <a:spcBef>
                    <a:spcPts val="0"/>
                  </a:spcBef>
                  <a:buFont typeface="Wingdings" pitchFamily="2" charset="2"/>
                  <a:buChar char="§"/>
                </a:pPr>
                <a:endParaRPr lang="en-US" dirty="0" smtClean="0"/>
              </a:p>
              <a:p>
                <a:pPr>
                  <a:spcBef>
                    <a:spcPts val="0"/>
                  </a:spcBef>
                  <a:buFont typeface="Wingdings" pitchFamily="2" charset="2"/>
                  <a:buChar char="§"/>
                </a:pPr>
                <a:r>
                  <a:rPr lang="en-US" b="1" dirty="0" smtClean="0"/>
                  <a:t>[Peak throughput scaling compared to single BS</a:t>
                </a:r>
                <a:r>
                  <a:rPr lang="en-US" b="1" dirty="0" smtClean="0"/>
                  <a:t>]:</a:t>
                </a:r>
                <a:endParaRPr lang="en-US" b="1" dirty="0" smtClean="0"/>
              </a:p>
              <a:p>
                <a:pPr lvl="1">
                  <a:spcBef>
                    <a:spcPts val="0"/>
                  </a:spcBef>
                  <a:buFont typeface="Wingdings" pitchFamily="2" charset="2"/>
                  <a:buChar char="§"/>
                </a:pPr>
                <a:r>
                  <a:rPr lang="en-US" dirty="0" smtClean="0"/>
                  <a:t> </a:t>
                </a:r>
                <a14:m>
                  <m:oMath xmlns:m="http://schemas.openxmlformats.org/officeDocument/2006/math">
                    <m:r>
                      <a:rPr lang="en-US" i="1">
                        <a:latin typeface="Cambria Math"/>
                        <a:ea typeface="Cambria Math"/>
                      </a:rPr>
                      <m:t>1−</m:t>
                    </m:r>
                    <m:r>
                      <a:rPr lang="en-US" b="0" i="1" smtClean="0">
                        <a:latin typeface="Cambria Math"/>
                        <a:ea typeface="Cambria Math"/>
                      </a:rPr>
                      <m:t> </m:t>
                    </m:r>
                    <m:r>
                      <a:rPr lang="en-US" b="0" i="1" smtClean="0">
                        <a:latin typeface="Cambria Math"/>
                        <a:ea typeface="Cambria Math"/>
                      </a:rPr>
                      <m:t>𝜀</m:t>
                    </m:r>
                  </m:oMath>
                </a14:m>
                <a:r>
                  <a:rPr lang="en-US" dirty="0" smtClean="0"/>
                  <a:t>  coverage </a:t>
                </a:r>
              </a:p>
              <a:p>
                <a:pPr lvl="1">
                  <a:spcBef>
                    <a:spcPts val="0"/>
                  </a:spcBef>
                  <a:buFont typeface="Wingdings" pitchFamily="2" charset="2"/>
                  <a:buChar char="§"/>
                </a:pPr>
                <a:r>
                  <a:rPr lang="en-US" dirty="0" smtClean="0"/>
                  <a:t>Throughput  ≥ </a:t>
                </a:r>
                <a14:m>
                  <m:oMath xmlns:m="http://schemas.openxmlformats.org/officeDocument/2006/math">
                    <m:f>
                      <m:fPr>
                        <m:ctrlPr>
                          <a:rPr lang="en-US" i="1" smtClean="0">
                            <a:latin typeface="Cambria Math"/>
                            <a:ea typeface="Cambria Math"/>
                          </a:rPr>
                        </m:ctrlPr>
                      </m:fPr>
                      <m:num>
                        <m:r>
                          <a:rPr lang="en-US" i="1">
                            <a:latin typeface="Cambria Math"/>
                            <a:ea typeface="Cambria Math"/>
                          </a:rPr>
                          <m:t>1− </m:t>
                        </m:r>
                        <m:r>
                          <a:rPr lang="en-US" i="1">
                            <a:latin typeface="Cambria Math"/>
                            <a:ea typeface="Cambria Math"/>
                          </a:rPr>
                          <m:t>𝜀</m:t>
                        </m:r>
                      </m:num>
                      <m:den>
                        <m:r>
                          <m:rPr>
                            <m:sty m:val="p"/>
                          </m:rPr>
                          <a:rPr lang="en-US" b="0" i="0" smtClean="0">
                            <a:latin typeface="Cambria Math"/>
                            <a:ea typeface="Cambria Math"/>
                          </a:rPr>
                          <m:t>ln</m:t>
                        </m:r>
                        <m:r>
                          <a:rPr lang="en-US" b="0" i="1" smtClean="0">
                            <a:latin typeface="Cambria Math"/>
                            <a:ea typeface="Cambria Math"/>
                          </a:rPr>
                          <m:t>⁡(</m:t>
                        </m:r>
                        <m:f>
                          <m:fPr>
                            <m:type m:val="skw"/>
                            <m:ctrlPr>
                              <a:rPr lang="en-US" b="0"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𝜀</m:t>
                            </m:r>
                          </m:den>
                        </m:f>
                        <m:r>
                          <a:rPr lang="en-US" b="0" i="1" smtClean="0">
                            <a:latin typeface="Cambria Math"/>
                            <a:ea typeface="Cambria Math"/>
                          </a:rPr>
                          <m:t>)</m:t>
                        </m:r>
                      </m:den>
                    </m:f>
                  </m:oMath>
                </a14:m>
                <a:r>
                  <a:rPr lang="en-US" dirty="0" smtClean="0"/>
                  <a:t> x </a:t>
                </a:r>
                <a14:m>
                  <m:oMath xmlns:m="http://schemas.openxmlformats.org/officeDocument/2006/math">
                    <m:r>
                      <a:rPr lang="en-US" b="0" i="1" smtClean="0">
                        <a:latin typeface="Cambria Math"/>
                      </a:rPr>
                      <m:t>𝑚</m:t>
                    </m:r>
                  </m:oMath>
                </a14:m>
                <a:r>
                  <a:rPr lang="en-US" dirty="0" smtClean="0"/>
                  <a:t> </a:t>
                </a:r>
                <a:r>
                  <a:rPr lang="en-US" sz="2000" dirty="0" smtClean="0"/>
                  <a:t>x</a:t>
                </a:r>
                <a:r>
                  <a:rPr lang="en-US" dirty="0" smtClean="0"/>
                  <a:t> throughput of single-BS frame slotted ALOHA</a:t>
                </a:r>
              </a:p>
              <a:p>
                <a:pPr marL="0" indent="0">
                  <a:spcBef>
                    <a:spcPts val="0"/>
                  </a:spcBef>
                  <a:buNone/>
                </a:pPr>
                <a:r>
                  <a:rPr lang="en-US" dirty="0" smtClean="0"/>
                  <a:t>     </a:t>
                </a:r>
                <a:endParaRPr lang="en-US" dirty="0"/>
              </a:p>
            </p:txBody>
          </p:sp>
        </mc:Choice>
        <mc:Fallback>
          <p:sp>
            <p:nvSpPr>
              <p:cNvPr id="3" name="Content Placeholder 3"/>
              <p:cNvSpPr>
                <a:spLocks noGrp="1" noRot="1" noChangeAspect="1" noMove="1" noResize="1" noEditPoints="1" noAdjustHandles="1" noChangeArrowheads="1" noChangeShapeType="1" noTextEdit="1"/>
              </p:cNvSpPr>
              <p:nvPr>
                <p:ph sz="half" idx="2"/>
              </p:nvPr>
            </p:nvSpPr>
            <p:spPr>
              <a:xfrm>
                <a:off x="611560" y="2155096"/>
                <a:ext cx="8496944" cy="3794184"/>
              </a:xfrm>
              <a:blipFill rotWithShape="1">
                <a:blip r:embed="rId3"/>
                <a:stretch>
                  <a:fillRect l="-933" t="-1286" b="-24116"/>
                </a:stretch>
              </a:blipFill>
            </p:spPr>
            <p:txBody>
              <a:bodyPr/>
              <a:lstStyle/>
              <a:p>
                <a:r>
                  <a:rPr lang="sr-Latn-RS">
                    <a:noFill/>
                  </a:rPr>
                  <a:t> </a:t>
                </a:r>
              </a:p>
            </p:txBody>
          </p:sp>
        </mc:Fallback>
      </mc:AlternateContent>
      <p:sp>
        <p:nvSpPr>
          <p:cNvPr id="10" name="Text Placeholder 2"/>
          <p:cNvSpPr>
            <a:spLocks noGrp="1"/>
          </p:cNvSpPr>
          <p:nvPr>
            <p:ph type="body" idx="1"/>
          </p:nvPr>
        </p:nvSpPr>
        <p:spPr>
          <a:xfrm>
            <a:off x="457200" y="1535113"/>
            <a:ext cx="8472518" cy="639762"/>
          </a:xfrm>
        </p:spPr>
        <p:txBody>
          <a:bodyPr/>
          <a:lstStyle/>
          <a:p>
            <a:r>
              <a:rPr lang="en-US" dirty="0" smtClean="0"/>
              <a:t>Spatial Cooperation:</a:t>
            </a:r>
            <a:endParaRPr lang="en-US" dirty="0"/>
          </a:p>
        </p:txBody>
      </p:sp>
      <p:sp>
        <p:nvSpPr>
          <p:cNvPr id="6" name="Rectangle 5"/>
          <p:cNvSpPr/>
          <p:nvPr/>
        </p:nvSpPr>
        <p:spPr>
          <a:xfrm>
            <a:off x="357158" y="3356992"/>
            <a:ext cx="8643998" cy="1455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7158" y="5028416"/>
            <a:ext cx="8643998" cy="1357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641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Oval 203"/>
          <p:cNvSpPr/>
          <p:nvPr/>
        </p:nvSpPr>
        <p:spPr>
          <a:xfrm rot="5110734">
            <a:off x="3151704" y="3015848"/>
            <a:ext cx="404754" cy="29876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25" name="Straight Connector 24"/>
          <p:cNvCxnSpPr>
            <a:stCxn id="110" idx="3"/>
          </p:cNvCxnSpPr>
          <p:nvPr/>
        </p:nvCxnSpPr>
        <p:spPr>
          <a:xfrm>
            <a:off x="2587780" y="3691414"/>
            <a:ext cx="1245088" cy="33270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rot="1353185">
            <a:off x="2058816" y="3517011"/>
            <a:ext cx="488805" cy="1324189"/>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 name="Title 1"/>
          <p:cNvSpPr>
            <a:spLocks noGrp="1"/>
          </p:cNvSpPr>
          <p:nvPr>
            <p:ph type="title"/>
          </p:nvPr>
        </p:nvSpPr>
        <p:spPr/>
        <p:txBody>
          <a:bodyPr>
            <a:normAutofit fontScale="90000"/>
          </a:bodyPr>
          <a:lstStyle/>
          <a:p>
            <a:r>
              <a:rPr lang="en-US" dirty="0" smtClean="0"/>
              <a:t>Decoding via </a:t>
            </a:r>
            <a:r>
              <a:rPr lang="en-US" dirty="0" err="1" smtClean="0"/>
              <a:t>Spatio</a:t>
            </a:r>
            <a:r>
              <a:rPr lang="en-US" dirty="0" smtClean="0"/>
              <a:t>-Temporal </a:t>
            </a:r>
            <a:r>
              <a:rPr lang="en-US" dirty="0"/>
              <a:t>Cooperation</a:t>
            </a:r>
            <a:endParaRPr lang="sr-Latn-RS" dirty="0"/>
          </a:p>
        </p:txBody>
      </p:sp>
      <p:sp>
        <p:nvSpPr>
          <p:cNvPr id="7" name="Oval 6"/>
          <p:cNvSpPr/>
          <p:nvPr/>
        </p:nvSpPr>
        <p:spPr>
          <a:xfrm>
            <a:off x="720080" y="3284984"/>
            <a:ext cx="3600400"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Oval 7"/>
          <p:cNvSpPr/>
          <p:nvPr/>
        </p:nvSpPr>
        <p:spPr>
          <a:xfrm>
            <a:off x="2448272" y="3933056"/>
            <a:ext cx="424847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Oval 8"/>
          <p:cNvSpPr/>
          <p:nvPr/>
        </p:nvSpPr>
        <p:spPr>
          <a:xfrm>
            <a:off x="2952328" y="3212976"/>
            <a:ext cx="3024336"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Oval 9"/>
          <p:cNvSpPr/>
          <p:nvPr/>
        </p:nvSpPr>
        <p:spPr>
          <a:xfrm>
            <a:off x="4680520" y="3429000"/>
            <a:ext cx="4211960"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Oval 10"/>
          <p:cNvSpPr/>
          <p:nvPr/>
        </p:nvSpPr>
        <p:spPr>
          <a:xfrm>
            <a:off x="144016" y="4005064"/>
            <a:ext cx="403244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2" name="Oval 11"/>
          <p:cNvSpPr/>
          <p:nvPr/>
        </p:nvSpPr>
        <p:spPr>
          <a:xfrm>
            <a:off x="3888432" y="2564904"/>
            <a:ext cx="3888432" cy="10342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3" name="Oval 12"/>
          <p:cNvSpPr/>
          <p:nvPr/>
        </p:nvSpPr>
        <p:spPr>
          <a:xfrm>
            <a:off x="3528392" y="4437112"/>
            <a:ext cx="5040560"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15" name="Straight Connector 14"/>
          <p:cNvCxnSpPr>
            <a:stCxn id="89" idx="6"/>
            <a:endCxn id="113" idx="1"/>
          </p:cNvCxnSpPr>
          <p:nvPr/>
        </p:nvCxnSpPr>
        <p:spPr>
          <a:xfrm flipV="1">
            <a:off x="834104" y="4519886"/>
            <a:ext cx="1198564" cy="2463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14" idx="3"/>
          </p:cNvCxnSpPr>
          <p:nvPr/>
        </p:nvCxnSpPr>
        <p:spPr>
          <a:xfrm>
            <a:off x="2280696" y="4303862"/>
            <a:ext cx="716730" cy="65248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1" idx="5"/>
            <a:endCxn id="114" idx="1"/>
          </p:cNvCxnSpPr>
          <p:nvPr/>
        </p:nvCxnSpPr>
        <p:spPr>
          <a:xfrm>
            <a:off x="1879012" y="4182285"/>
            <a:ext cx="153656" cy="12157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5" idx="3"/>
          </p:cNvCxnSpPr>
          <p:nvPr/>
        </p:nvCxnSpPr>
        <p:spPr>
          <a:xfrm>
            <a:off x="2280696" y="4087838"/>
            <a:ext cx="1158842" cy="42876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11" idx="1"/>
          </p:cNvCxnSpPr>
          <p:nvPr/>
        </p:nvCxnSpPr>
        <p:spPr>
          <a:xfrm flipV="1">
            <a:off x="1592026" y="3475390"/>
            <a:ext cx="747726" cy="20627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1" idx="7"/>
            <a:endCxn id="111" idx="1"/>
          </p:cNvCxnSpPr>
          <p:nvPr/>
        </p:nvCxnSpPr>
        <p:spPr>
          <a:xfrm flipV="1">
            <a:off x="1879012" y="3475390"/>
            <a:ext cx="460740" cy="59526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0" idx="3"/>
          </p:cNvCxnSpPr>
          <p:nvPr/>
        </p:nvCxnSpPr>
        <p:spPr>
          <a:xfrm flipV="1">
            <a:off x="2587780" y="3660304"/>
            <a:ext cx="547163" cy="3111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60" idx="1"/>
          </p:cNvCxnSpPr>
          <p:nvPr/>
        </p:nvCxnSpPr>
        <p:spPr>
          <a:xfrm flipV="1">
            <a:off x="3296869" y="3547398"/>
            <a:ext cx="987099" cy="10525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60" idx="1"/>
          </p:cNvCxnSpPr>
          <p:nvPr/>
        </p:nvCxnSpPr>
        <p:spPr>
          <a:xfrm flipV="1">
            <a:off x="3936062" y="3547398"/>
            <a:ext cx="347906" cy="45290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0" idx="3"/>
            <a:endCxn id="71" idx="2"/>
          </p:cNvCxnSpPr>
          <p:nvPr/>
        </p:nvCxnSpPr>
        <p:spPr>
          <a:xfrm flipV="1">
            <a:off x="4531996" y="3382968"/>
            <a:ext cx="522725" cy="1644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0" idx="3"/>
            <a:endCxn id="70" idx="2"/>
          </p:cNvCxnSpPr>
          <p:nvPr/>
        </p:nvCxnSpPr>
        <p:spPr>
          <a:xfrm>
            <a:off x="4531996" y="3547398"/>
            <a:ext cx="880285" cy="2194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1" idx="7"/>
            <a:endCxn id="122" idx="1"/>
          </p:cNvCxnSpPr>
          <p:nvPr/>
        </p:nvCxnSpPr>
        <p:spPr>
          <a:xfrm flipV="1">
            <a:off x="5195857" y="2976660"/>
            <a:ext cx="542560" cy="35049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1" idx="7"/>
            <a:endCxn id="124" idx="1"/>
          </p:cNvCxnSpPr>
          <p:nvPr/>
        </p:nvCxnSpPr>
        <p:spPr>
          <a:xfrm flipV="1">
            <a:off x="5195857" y="2544612"/>
            <a:ext cx="542560" cy="78254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22" idx="3"/>
          </p:cNvCxnSpPr>
          <p:nvPr/>
        </p:nvCxnSpPr>
        <p:spPr>
          <a:xfrm flipH="1" flipV="1">
            <a:off x="5986445" y="2976660"/>
            <a:ext cx="308697" cy="4432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6" idx="2"/>
            <a:endCxn id="124" idx="3"/>
          </p:cNvCxnSpPr>
          <p:nvPr/>
        </p:nvCxnSpPr>
        <p:spPr>
          <a:xfrm flipH="1" flipV="1">
            <a:off x="5986445" y="2544612"/>
            <a:ext cx="697602" cy="2432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25" idx="1"/>
            <a:endCxn id="68" idx="5"/>
          </p:cNvCxnSpPr>
          <p:nvPr/>
        </p:nvCxnSpPr>
        <p:spPr>
          <a:xfrm flipH="1" flipV="1">
            <a:off x="6405704" y="3554660"/>
            <a:ext cx="275480" cy="41297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9" idx="2"/>
            <a:endCxn id="127" idx="3"/>
          </p:cNvCxnSpPr>
          <p:nvPr/>
        </p:nvCxnSpPr>
        <p:spPr>
          <a:xfrm flipH="1" flipV="1">
            <a:off x="6929212" y="3535589"/>
            <a:ext cx="662361" cy="39054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26" idx="1"/>
            <a:endCxn id="77" idx="6"/>
          </p:cNvCxnSpPr>
          <p:nvPr/>
        </p:nvCxnSpPr>
        <p:spPr>
          <a:xfrm flipH="1">
            <a:off x="5657747" y="3751613"/>
            <a:ext cx="1023437" cy="49794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25" idx="1"/>
            <a:endCxn id="70" idx="6"/>
          </p:cNvCxnSpPr>
          <p:nvPr/>
        </p:nvCxnSpPr>
        <p:spPr>
          <a:xfrm flipH="1" flipV="1">
            <a:off x="5577632" y="3766823"/>
            <a:ext cx="1103552" cy="20081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4" idx="5"/>
            <a:endCxn id="116" idx="1"/>
          </p:cNvCxnSpPr>
          <p:nvPr/>
        </p:nvCxnSpPr>
        <p:spPr>
          <a:xfrm>
            <a:off x="3946892" y="4079929"/>
            <a:ext cx="473466" cy="26908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609263" y="3945184"/>
            <a:ext cx="794618" cy="55453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18" idx="3"/>
            <a:endCxn id="86" idx="1"/>
          </p:cNvCxnSpPr>
          <p:nvPr/>
        </p:nvCxnSpPr>
        <p:spPr>
          <a:xfrm>
            <a:off x="4668386" y="3916964"/>
            <a:ext cx="555495" cy="65502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77" idx="2"/>
            <a:endCxn id="117" idx="3"/>
          </p:cNvCxnSpPr>
          <p:nvPr/>
        </p:nvCxnSpPr>
        <p:spPr>
          <a:xfrm flipH="1" flipV="1">
            <a:off x="4668386" y="4132988"/>
            <a:ext cx="824010" cy="11656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86" idx="6"/>
            <a:endCxn id="103" idx="1"/>
          </p:cNvCxnSpPr>
          <p:nvPr/>
        </p:nvCxnSpPr>
        <p:spPr>
          <a:xfrm flipV="1">
            <a:off x="5365017" y="4621035"/>
            <a:ext cx="642959" cy="676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354562" y="5096594"/>
            <a:ext cx="657598" cy="2193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83" idx="6"/>
            <a:endCxn id="102" idx="1"/>
          </p:cNvCxnSpPr>
          <p:nvPr/>
        </p:nvCxnSpPr>
        <p:spPr>
          <a:xfrm flipV="1">
            <a:off x="4783261" y="4846585"/>
            <a:ext cx="1225473" cy="69452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0" idx="2"/>
            <a:endCxn id="103" idx="3"/>
          </p:cNvCxnSpPr>
          <p:nvPr/>
        </p:nvCxnSpPr>
        <p:spPr>
          <a:xfrm flipH="1" flipV="1">
            <a:off x="6256004" y="4621035"/>
            <a:ext cx="1042354" cy="32183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1" idx="2"/>
            <a:endCxn id="63" idx="3"/>
          </p:cNvCxnSpPr>
          <p:nvPr/>
        </p:nvCxnSpPr>
        <p:spPr>
          <a:xfrm flipH="1" flipV="1">
            <a:off x="6260188" y="5083381"/>
            <a:ext cx="1025219" cy="37879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23" idx="1"/>
            <a:endCxn id="65" idx="6"/>
          </p:cNvCxnSpPr>
          <p:nvPr/>
        </p:nvCxnSpPr>
        <p:spPr>
          <a:xfrm flipH="1">
            <a:off x="5186731" y="2760636"/>
            <a:ext cx="551686" cy="4194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83968" y="3429000"/>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012160" y="4964983"/>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021380" y="2723650"/>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684047" y="2708920"/>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44794" y="3117594"/>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264568" y="3419915"/>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591573" y="3847200"/>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412281" y="3687891"/>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054721" y="3304036"/>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264916" y="2780928"/>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131392" y="3565815"/>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805756" y="3945184"/>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998786" y="4097584"/>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439538" y="4425425"/>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492396" y="4170622"/>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350865" y="4423264"/>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843086" y="4447007"/>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298358" y="4863938"/>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285407" y="5383242"/>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770534" y="5530466"/>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617910" y="5462174"/>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186731" y="5028627"/>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510661" y="4754072"/>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199666" y="4548866"/>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979356" y="4906507"/>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669850" y="4697688"/>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68753" y="4687294"/>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426675" y="3585976"/>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737876" y="4047540"/>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950265" y="4318888"/>
            <a:ext cx="165351" cy="1578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283968" y="3212976"/>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4283968" y="2996952"/>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008734" y="4728187"/>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007976" y="4502637"/>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339752" y="3573016"/>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2339752" y="3356992"/>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339752" y="314096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032668" y="440148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032668" y="4185464"/>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2032668" y="3969440"/>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4420358" y="4230614"/>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4420358" y="4014590"/>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420358" y="3798566"/>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5738417" y="2858262"/>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5738417" y="264223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5738417" y="2426214"/>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6681184" y="3849239"/>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681184" y="3633215"/>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6681184" y="3417191"/>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p:cNvCxnSpPr>
            <a:stCxn id="112" idx="3"/>
            <a:endCxn id="73" idx="2"/>
          </p:cNvCxnSpPr>
          <p:nvPr/>
        </p:nvCxnSpPr>
        <p:spPr>
          <a:xfrm>
            <a:off x="2587780" y="3259366"/>
            <a:ext cx="543612" cy="38538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73" idx="6"/>
            <a:endCxn id="98" idx="1"/>
          </p:cNvCxnSpPr>
          <p:nvPr/>
        </p:nvCxnSpPr>
        <p:spPr>
          <a:xfrm flipV="1">
            <a:off x="3296743" y="3115350"/>
            <a:ext cx="987225" cy="52939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89" idx="6"/>
            <a:endCxn id="115" idx="1"/>
          </p:cNvCxnSpPr>
          <p:nvPr/>
        </p:nvCxnSpPr>
        <p:spPr>
          <a:xfrm flipV="1">
            <a:off x="834104" y="4087838"/>
            <a:ext cx="1198564" cy="6783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98" idx="3"/>
            <a:endCxn id="71" idx="2"/>
          </p:cNvCxnSpPr>
          <p:nvPr/>
        </p:nvCxnSpPr>
        <p:spPr>
          <a:xfrm>
            <a:off x="4531996" y="3115350"/>
            <a:ext cx="522725" cy="26761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86" idx="6"/>
            <a:endCxn id="102" idx="1"/>
          </p:cNvCxnSpPr>
          <p:nvPr/>
        </p:nvCxnSpPr>
        <p:spPr>
          <a:xfrm>
            <a:off x="5365017" y="4627798"/>
            <a:ext cx="643717" cy="2187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117" idx="3"/>
            <a:endCxn id="86" idx="1"/>
          </p:cNvCxnSpPr>
          <p:nvPr/>
        </p:nvCxnSpPr>
        <p:spPr>
          <a:xfrm>
            <a:off x="4668386" y="4132988"/>
            <a:ext cx="555495" cy="43899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1" name="Oval 200"/>
          <p:cNvSpPr/>
          <p:nvPr/>
        </p:nvSpPr>
        <p:spPr>
          <a:xfrm>
            <a:off x="1866576" y="3645024"/>
            <a:ext cx="580212"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02" name="TextBox 201"/>
          <p:cNvSpPr txBox="1"/>
          <p:nvPr/>
        </p:nvSpPr>
        <p:spPr>
          <a:xfrm>
            <a:off x="540256" y="5194528"/>
            <a:ext cx="3465247" cy="769441"/>
          </a:xfrm>
          <a:prstGeom prst="rect">
            <a:avLst/>
          </a:prstGeom>
          <a:noFill/>
        </p:spPr>
        <p:txBody>
          <a:bodyPr wrap="square" rtlCol="0">
            <a:spAutoFit/>
          </a:bodyPr>
          <a:lstStyle/>
          <a:p>
            <a:r>
              <a:rPr lang="en-US" sz="2200" dirty="0" smtClean="0"/>
              <a:t>Each </a:t>
            </a:r>
            <a:r>
              <a:rPr lang="en-US" sz="2200" dirty="0" smtClean="0"/>
              <a:t>base station is doing:</a:t>
            </a:r>
          </a:p>
          <a:p>
            <a:r>
              <a:rPr lang="en-US" sz="2200" dirty="0" smtClean="0">
                <a:solidFill>
                  <a:srgbClr val="FF0000"/>
                </a:solidFill>
              </a:rPr>
              <a:t>1) Temporal decoding </a:t>
            </a:r>
            <a:endParaRPr lang="sr-Cyrl-CS" sz="2200" dirty="0">
              <a:solidFill>
                <a:srgbClr val="FF0000"/>
              </a:solidFill>
            </a:endParaRPr>
          </a:p>
        </p:txBody>
      </p:sp>
      <p:sp>
        <p:nvSpPr>
          <p:cNvPr id="205" name="TextBox 204"/>
          <p:cNvSpPr txBox="1"/>
          <p:nvPr/>
        </p:nvSpPr>
        <p:spPr>
          <a:xfrm>
            <a:off x="530928" y="5872529"/>
            <a:ext cx="3465247" cy="430887"/>
          </a:xfrm>
          <a:prstGeom prst="rect">
            <a:avLst/>
          </a:prstGeom>
          <a:noFill/>
        </p:spPr>
        <p:txBody>
          <a:bodyPr wrap="square" rtlCol="0">
            <a:spAutoFit/>
          </a:bodyPr>
          <a:lstStyle/>
          <a:p>
            <a:r>
              <a:rPr lang="en-US" sz="2200" dirty="0" smtClean="0">
                <a:solidFill>
                  <a:srgbClr val="00B0F0"/>
                </a:solidFill>
              </a:rPr>
              <a:t>2) Spatial decoding </a:t>
            </a:r>
            <a:endParaRPr lang="sr-Cyrl-CS" sz="2200" dirty="0">
              <a:solidFill>
                <a:srgbClr val="00B0F0"/>
              </a:solidFill>
            </a:endParaRPr>
          </a:p>
        </p:txBody>
      </p:sp>
      <p:sp>
        <p:nvSpPr>
          <p:cNvPr id="206" name="TextBox 205"/>
          <p:cNvSpPr txBox="1"/>
          <p:nvPr/>
        </p:nvSpPr>
        <p:spPr>
          <a:xfrm>
            <a:off x="520120" y="6219041"/>
            <a:ext cx="3465247" cy="430887"/>
          </a:xfrm>
          <a:prstGeom prst="rect">
            <a:avLst/>
          </a:prstGeom>
          <a:noFill/>
        </p:spPr>
        <p:txBody>
          <a:bodyPr wrap="square" rtlCol="0">
            <a:spAutoFit/>
          </a:bodyPr>
          <a:lstStyle/>
          <a:p>
            <a:r>
              <a:rPr lang="en-US" sz="2200" dirty="0" smtClean="0"/>
              <a:t>Interchangeably…</a:t>
            </a:r>
            <a:endParaRPr lang="en-US" sz="2200" dirty="0" smtClean="0"/>
          </a:p>
        </p:txBody>
      </p:sp>
      <p:sp>
        <p:nvSpPr>
          <p:cNvPr id="207" name="Oval 206"/>
          <p:cNvSpPr/>
          <p:nvPr/>
        </p:nvSpPr>
        <p:spPr>
          <a:xfrm>
            <a:off x="1866176" y="3640832"/>
            <a:ext cx="580212"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08" name="TextBox 207"/>
          <p:cNvSpPr txBox="1"/>
          <p:nvPr/>
        </p:nvSpPr>
        <p:spPr>
          <a:xfrm>
            <a:off x="395536" y="1497360"/>
            <a:ext cx="7905640" cy="430887"/>
          </a:xfrm>
          <a:prstGeom prst="rect">
            <a:avLst/>
          </a:prstGeom>
          <a:noFill/>
        </p:spPr>
        <p:txBody>
          <a:bodyPr wrap="square" rtlCol="0">
            <a:spAutoFit/>
          </a:bodyPr>
          <a:lstStyle/>
          <a:p>
            <a:pPr marL="342900" indent="-342900">
              <a:buFont typeface="Wingdings" pitchFamily="2" charset="2"/>
              <a:buChar char="§"/>
            </a:pPr>
            <a:r>
              <a:rPr lang="en-US" sz="2200" dirty="0" smtClean="0"/>
              <a:t>Performed on a frame-by-frame basis </a:t>
            </a:r>
            <a:endParaRPr lang="sr-Cyrl-CS" sz="2200" dirty="0"/>
          </a:p>
        </p:txBody>
      </p:sp>
    </p:spTree>
    <p:extLst>
      <p:ext uri="{BB962C8B-B14F-4D97-AF65-F5344CB8AC3E}">
        <p14:creationId xmlns:p14="http://schemas.microsoft.com/office/powerpoint/2010/main" val="22730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subTnLst>
                                    <p:set>
                                      <p:cBhvr override="childStyle">
                                        <p:cTn dur="1" fill="hold" display="0" masterRel="nextClick" afterEffect="1"/>
                                        <p:tgtEl>
                                          <p:spTgt spid="20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7"/>
                                        </p:tgtEl>
                                        <p:attrNameLst>
                                          <p:attrName>style.visibility</p:attrName>
                                        </p:attrNameLst>
                                      </p:cBhvr>
                                      <p:to>
                                        <p:strVal val="visible"/>
                                      </p:to>
                                    </p:set>
                                  </p:childTnLst>
                                  <p:subTnLst>
                                    <p:set>
                                      <p:cBhvr override="childStyle">
                                        <p:cTn dur="1" fill="hold" display="0" masterRel="nextClick" afterEffect="1"/>
                                        <p:tgtEl>
                                          <p:spTgt spid="20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3" grpId="0" animBg="1"/>
      <p:bldP spid="201" grpId="0" animBg="1"/>
      <p:bldP spid="202" grpId="0"/>
      <p:bldP spid="205" grpId="0"/>
      <p:bldP spid="206" grpId="0"/>
      <p:bldP spid="20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Decoding via </a:t>
            </a:r>
            <a:r>
              <a:rPr lang="en-US" dirty="0" err="1" smtClean="0"/>
              <a:t>Spatio</a:t>
            </a:r>
            <a:r>
              <a:rPr lang="en-US" dirty="0" smtClean="0"/>
              <a:t>-Temporal </a:t>
            </a:r>
            <a:r>
              <a:rPr lang="en-US" dirty="0"/>
              <a:t>C</a:t>
            </a:r>
            <a:r>
              <a:rPr lang="en-US" dirty="0" smtClean="0"/>
              <a:t>ooperation</a:t>
            </a:r>
            <a:endParaRPr lang="en-US" dirty="0"/>
          </a:p>
        </p:txBody>
      </p:sp>
      <p:sp>
        <p:nvSpPr>
          <p:cNvPr id="8" name="Content Placeholder 3"/>
          <p:cNvSpPr>
            <a:spLocks noGrp="1"/>
          </p:cNvSpPr>
          <p:nvPr>
            <p:ph sz="half" idx="2"/>
          </p:nvPr>
        </p:nvSpPr>
        <p:spPr>
          <a:xfrm>
            <a:off x="571472" y="1862728"/>
            <a:ext cx="8472518" cy="4248472"/>
          </a:xfrm>
        </p:spPr>
        <p:txBody>
          <a:bodyPr>
            <a:normAutofit fontScale="92500" lnSpcReduction="10000"/>
          </a:bodyPr>
          <a:lstStyle/>
          <a:p>
            <a:pPr marL="0" indent="0">
              <a:buNone/>
            </a:pPr>
            <a:r>
              <a:rPr lang="en-US" dirty="0" smtClean="0"/>
              <a:t>One iteration at arbitrary base station </a:t>
            </a:r>
            <a:r>
              <a:rPr lang="en-US" b="1" dirty="0" smtClean="0"/>
              <a:t>after each frame of </a:t>
            </a:r>
            <a:r>
              <a:rPr lang="el-GR" b="1" i="1" dirty="0">
                <a:latin typeface="Times New Roman" pitchFamily="18" charset="0"/>
                <a:cs typeface="Times New Roman" pitchFamily="18" charset="0"/>
              </a:rPr>
              <a:t>τ</a:t>
            </a:r>
            <a:r>
              <a:rPr lang="en-US" b="1" dirty="0"/>
              <a:t> </a:t>
            </a:r>
            <a:r>
              <a:rPr lang="en-US" b="1" dirty="0" smtClean="0"/>
              <a:t>slots</a:t>
            </a:r>
          </a:p>
          <a:p>
            <a:pPr marL="0" indent="0">
              <a:buNone/>
            </a:pPr>
            <a:r>
              <a:rPr lang="en-US" dirty="0" smtClean="0"/>
              <a:t> </a:t>
            </a:r>
            <a:br>
              <a:rPr lang="en-US" dirty="0" smtClean="0"/>
            </a:br>
            <a:r>
              <a:rPr lang="en-US" sz="2200" dirty="0" smtClean="0"/>
              <a:t>1) </a:t>
            </a:r>
            <a:r>
              <a:rPr lang="en-US" sz="2200" b="1" i="1" dirty="0" smtClean="0"/>
              <a:t>Temporal SIC and Transmit: </a:t>
            </a:r>
            <a:r>
              <a:rPr lang="en-US" sz="2200" i="1" dirty="0" smtClean="0"/>
              <a:t>BS </a:t>
            </a:r>
            <a:r>
              <a:rPr lang="en-US" sz="2200" i="1" dirty="0" smtClean="0">
                <a:latin typeface="Times New Roman" pitchFamily="18" charset="0"/>
                <a:cs typeface="Times New Roman" pitchFamily="18" charset="0"/>
              </a:rPr>
              <a:t>j</a:t>
            </a:r>
            <a:r>
              <a:rPr lang="en-US" sz="2200" i="1" dirty="0" smtClean="0"/>
              <a:t> performs Temporal SIC across its received slots within the frame. The set of recovered users is shared with neighboring BS’s and </a:t>
            </a:r>
            <a:r>
              <a:rPr lang="en-US" sz="2200" i="1" dirty="0"/>
              <a:t>BS </a:t>
            </a:r>
            <a:r>
              <a:rPr lang="en-US" sz="2200" i="1" dirty="0">
                <a:latin typeface="Times New Roman" pitchFamily="18" charset="0"/>
                <a:cs typeface="Times New Roman" pitchFamily="18" charset="0"/>
              </a:rPr>
              <a:t>j</a:t>
            </a:r>
            <a:r>
              <a:rPr lang="en-US" sz="2200" i="1" dirty="0" smtClean="0"/>
              <a:t> goes to next step</a:t>
            </a:r>
          </a:p>
          <a:p>
            <a:pPr marL="0" indent="0">
              <a:buNone/>
            </a:pPr>
            <a:r>
              <a:rPr lang="en-US" sz="2200" i="1" dirty="0"/>
              <a:t>	</a:t>
            </a:r>
            <a:r>
              <a:rPr lang="en-US" sz="2200" dirty="0" smtClean="0"/>
              <a:t/>
            </a:r>
            <a:br>
              <a:rPr lang="en-US" sz="2200" dirty="0" smtClean="0"/>
            </a:br>
            <a:r>
              <a:rPr lang="en-US" sz="2200" dirty="0" smtClean="0"/>
              <a:t>2) </a:t>
            </a:r>
            <a:r>
              <a:rPr lang="en-US" sz="2200" b="1" i="1" dirty="0" smtClean="0"/>
              <a:t>Check Termination: </a:t>
            </a:r>
            <a:r>
              <a:rPr lang="en-US" sz="2200" i="1" dirty="0" smtClean="0"/>
              <a:t>If all the slots are recovered , </a:t>
            </a:r>
            <a:r>
              <a:rPr lang="en-US" sz="2200" i="1" dirty="0"/>
              <a:t>BS </a:t>
            </a:r>
            <a:r>
              <a:rPr lang="en-US" sz="2200" i="1" dirty="0">
                <a:latin typeface="Times New Roman" pitchFamily="18" charset="0"/>
                <a:cs typeface="Times New Roman" pitchFamily="18" charset="0"/>
              </a:rPr>
              <a:t>j</a:t>
            </a:r>
            <a:r>
              <a:rPr lang="en-US" sz="2200" i="1" dirty="0" smtClean="0"/>
              <a:t> leaves the algorithm</a:t>
            </a:r>
            <a:r>
              <a:rPr lang="en-US" sz="2200" dirty="0" smtClean="0"/>
              <a:t/>
            </a:r>
            <a:br>
              <a:rPr lang="en-US" sz="2200" dirty="0" smtClean="0"/>
            </a:br>
            <a:endParaRPr lang="en-US" sz="2200" dirty="0" smtClean="0"/>
          </a:p>
          <a:p>
            <a:pPr marL="0" indent="0">
              <a:buNone/>
            </a:pPr>
            <a:r>
              <a:rPr lang="en-US" sz="2200" dirty="0" smtClean="0"/>
              <a:t>3) </a:t>
            </a:r>
            <a:r>
              <a:rPr lang="en-US" sz="2200" b="1" i="1" dirty="0" smtClean="0"/>
              <a:t>Receive and Spatial IC</a:t>
            </a:r>
            <a:r>
              <a:rPr lang="en-US" sz="2200" i="1" dirty="0" smtClean="0"/>
              <a:t>: </a:t>
            </a:r>
            <a:r>
              <a:rPr lang="en-US" sz="2200" i="1" dirty="0"/>
              <a:t>BS </a:t>
            </a:r>
            <a:r>
              <a:rPr lang="en-US" sz="2200" i="1" dirty="0">
                <a:latin typeface="Times New Roman" pitchFamily="18" charset="0"/>
                <a:cs typeface="Times New Roman" pitchFamily="18" charset="0"/>
              </a:rPr>
              <a:t>j</a:t>
            </a:r>
            <a:r>
              <a:rPr lang="en-US" sz="2200" i="1" dirty="0" smtClean="0"/>
              <a:t> scans all the received messages from its neighbors and identifies distinct set of yet unrecovered user signals </a:t>
            </a:r>
            <a:r>
              <a:rPr lang="en-US" sz="2200" i="1" dirty="0" err="1" smtClean="0">
                <a:latin typeface="Times New Roman" pitchFamily="18" charset="0"/>
                <a:cs typeface="Times New Roman" pitchFamily="18" charset="0"/>
              </a:rPr>
              <a:t>x</a:t>
            </a:r>
            <a:r>
              <a:rPr lang="en-US" sz="2200" i="1" baseline="-25000" dirty="0" err="1" smtClean="0">
                <a:latin typeface="Times New Roman" pitchFamily="18" charset="0"/>
                <a:cs typeface="Times New Roman" pitchFamily="18" charset="0"/>
              </a:rPr>
              <a:t>u</a:t>
            </a:r>
            <a:r>
              <a:rPr lang="en-US" sz="2200" i="1" dirty="0" smtClean="0"/>
              <a:t>. Then it removes all the signals from this set from all the slots where these users were active (activation slots are known for collected users) and goes to step one in the next iteration</a:t>
            </a:r>
          </a:p>
        </p:txBody>
      </p:sp>
      <p:sp>
        <p:nvSpPr>
          <p:cNvPr id="7" name="Text Placeholder 2"/>
          <p:cNvSpPr>
            <a:spLocks noGrp="1"/>
          </p:cNvSpPr>
          <p:nvPr>
            <p:ph type="body" idx="1"/>
          </p:nvPr>
        </p:nvSpPr>
        <p:spPr>
          <a:xfrm>
            <a:off x="457200" y="1223040"/>
            <a:ext cx="8472518" cy="639762"/>
          </a:xfrm>
        </p:spPr>
        <p:txBody>
          <a:bodyPr/>
          <a:lstStyle/>
          <a:p>
            <a:r>
              <a:rPr lang="en-US" dirty="0" err="1" smtClean="0"/>
              <a:t>Spatio</a:t>
            </a:r>
            <a:r>
              <a:rPr lang="en-US" dirty="0" smtClean="0"/>
              <a:t>-Temporal Cooperation decoding algorithm</a:t>
            </a:r>
            <a:endParaRPr lang="en-US" dirty="0"/>
          </a:p>
        </p:txBody>
      </p:sp>
      <p:sp>
        <p:nvSpPr>
          <p:cNvPr id="5" name="TextBox 4"/>
          <p:cNvSpPr txBox="1"/>
          <p:nvPr/>
        </p:nvSpPr>
        <p:spPr>
          <a:xfrm>
            <a:off x="626800" y="5763736"/>
            <a:ext cx="7905640" cy="769441"/>
          </a:xfrm>
          <a:prstGeom prst="rect">
            <a:avLst/>
          </a:prstGeom>
          <a:noFill/>
        </p:spPr>
        <p:txBody>
          <a:bodyPr wrap="square" rtlCol="0">
            <a:spAutoFit/>
          </a:bodyPr>
          <a:lstStyle/>
          <a:p>
            <a:r>
              <a:rPr lang="en-US" sz="2200" b="1" dirty="0" smtClean="0">
                <a:solidFill>
                  <a:srgbClr val="FF0000"/>
                </a:solidFill>
              </a:rPr>
              <a:t>Fully D</a:t>
            </a:r>
            <a:r>
              <a:rPr lang="en-US" sz="2200" b="1" dirty="0" smtClean="0">
                <a:solidFill>
                  <a:srgbClr val="FF0000"/>
                </a:solidFill>
              </a:rPr>
              <a:t>istributed: </a:t>
            </a:r>
            <a:br>
              <a:rPr lang="en-US" sz="2200" b="1" dirty="0" smtClean="0">
                <a:solidFill>
                  <a:srgbClr val="FF0000"/>
                </a:solidFill>
              </a:rPr>
            </a:br>
            <a:r>
              <a:rPr lang="en-US" sz="2200" dirty="0" smtClean="0">
                <a:solidFill>
                  <a:srgbClr val="FF0000"/>
                </a:solidFill>
              </a:rPr>
              <a:t>base stations communicate only with neighboring</a:t>
            </a:r>
            <a:r>
              <a:rPr lang="en-US" sz="2200" dirty="0" smtClean="0">
                <a:solidFill>
                  <a:srgbClr val="FF0000"/>
                </a:solidFill>
              </a:rPr>
              <a:t> base stations!</a:t>
            </a:r>
            <a:r>
              <a:rPr lang="en-US" sz="2200" dirty="0" smtClean="0">
                <a:solidFill>
                  <a:srgbClr val="FF0000"/>
                </a:solidFill>
              </a:rPr>
              <a:t> </a:t>
            </a:r>
            <a:endParaRPr lang="sr-Cyrl-CS" sz="2200" dirty="0">
              <a:solidFill>
                <a:srgbClr val="FF0000"/>
              </a:solidFill>
            </a:endParaRPr>
          </a:p>
        </p:txBody>
      </p:sp>
    </p:spTree>
    <p:extLst>
      <p:ext uri="{BB962C8B-B14F-4D97-AF65-F5344CB8AC3E}">
        <p14:creationId xmlns:p14="http://schemas.microsoft.com/office/powerpoint/2010/main" val="3213907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results</a:t>
            </a:r>
            <a:endParaRPr lang="en-US" dirty="0"/>
          </a:p>
        </p:txBody>
      </p:sp>
      <mc:AlternateContent xmlns:mc="http://schemas.openxmlformats.org/markup-compatibility/2006">
        <mc:Choice xmlns:a14="http://schemas.microsoft.com/office/drawing/2010/main" Requires="a14">
          <p:sp>
            <p:nvSpPr>
              <p:cNvPr id="3" name="Content Placeholder 3"/>
              <p:cNvSpPr>
                <a:spLocks noGrp="1"/>
              </p:cNvSpPr>
              <p:nvPr>
                <p:ph sz="half" idx="2"/>
              </p:nvPr>
            </p:nvSpPr>
            <p:spPr>
              <a:xfrm>
                <a:off x="395536" y="1960751"/>
                <a:ext cx="8676456" cy="3794184"/>
              </a:xfrm>
            </p:spPr>
            <p:txBody>
              <a:bodyPr>
                <a:noAutofit/>
              </a:bodyPr>
              <a:lstStyle/>
              <a:p>
                <a:pPr>
                  <a:spcBef>
                    <a:spcPts val="0"/>
                  </a:spcBef>
                  <a:buFont typeface="Wingdings" pitchFamily="2" charset="2"/>
                  <a:buChar char="§"/>
                </a:pPr>
                <a:r>
                  <a:rPr lang="en-US" b="1" dirty="0" smtClean="0"/>
                  <a:t>[Lower Bound on </a:t>
                </a:r>
                <a14:m>
                  <m:oMath xmlns:m="http://schemas.openxmlformats.org/officeDocument/2006/math">
                    <m:r>
                      <a:rPr lang="en-US" i="1">
                        <a:latin typeface="Cambria Math"/>
                      </a:rPr>
                      <m:t>𝑃</m:t>
                    </m:r>
                    <m:d>
                      <m:dPr>
                        <m:ctrlPr>
                          <a:rPr lang="en-US" i="1">
                            <a:latin typeface="Cambria Math"/>
                          </a:rPr>
                        </m:ctrlPr>
                      </m:dPr>
                      <m:e>
                        <m:sSub>
                          <m:sSubPr>
                            <m:ctrlPr>
                              <a:rPr lang="en-US" i="1">
                                <a:latin typeface="Cambria Math"/>
                              </a:rPr>
                            </m:ctrlPr>
                          </m:sSubPr>
                          <m:e>
                            <m:r>
                              <a:rPr lang="en-US" i="1">
                                <a:latin typeface="Cambria Math"/>
                              </a:rPr>
                              <m:t>𝑈</m:t>
                            </m:r>
                          </m:e>
                          <m:sub>
                            <m:r>
                              <a:rPr lang="en-US" i="1">
                                <a:latin typeface="Cambria Math"/>
                              </a:rPr>
                              <m:t>𝑖</m:t>
                            </m:r>
                          </m:sub>
                        </m:sSub>
                        <m:r>
                          <a:rPr lang="en-US" i="1">
                            <a:latin typeface="Cambria Math"/>
                          </a:rPr>
                          <m:t> </m:t>
                        </m:r>
                        <m:r>
                          <a:rPr lang="en-US" i="1">
                            <a:latin typeface="Cambria Math"/>
                          </a:rPr>
                          <m:t>𝑐𝑜𝑙𝑙</m:t>
                        </m:r>
                        <m:r>
                          <a:rPr lang="en-US" i="1">
                            <a:latin typeface="Cambria Math"/>
                          </a:rPr>
                          <m:t>.</m:t>
                        </m:r>
                      </m:e>
                    </m:d>
                    <m:r>
                      <a:rPr lang="en-US" b="1" i="0" smtClean="0">
                        <a:latin typeface="Cambria Math"/>
                      </a:rPr>
                      <m:t>]</m:t>
                    </m:r>
                  </m:oMath>
                </a14:m>
                <a:r>
                  <a:rPr lang="en-US" b="1" dirty="0" smtClean="0"/>
                  <a:t> :</a:t>
                </a:r>
                <a:r>
                  <a:rPr lang="en-US" dirty="0" smtClean="0"/>
                  <a:t/>
                </a:r>
                <a:br>
                  <a:rPr lang="en-US" dirty="0" smtClean="0"/>
                </a:br>
                <a14:m>
                  <m:oMath xmlns:m="http://schemas.openxmlformats.org/officeDocument/2006/math">
                    <m:r>
                      <a:rPr lang="en-US" i="1">
                        <a:latin typeface="Cambria Math"/>
                      </a:rPr>
                      <m:t>𝑃</m:t>
                    </m:r>
                    <m:d>
                      <m:dPr>
                        <m:ctrlPr>
                          <a:rPr lang="en-US" i="1">
                            <a:latin typeface="Cambria Math"/>
                          </a:rPr>
                        </m:ctrlPr>
                      </m:dPr>
                      <m:e>
                        <m:sSub>
                          <m:sSubPr>
                            <m:ctrlPr>
                              <a:rPr lang="en-US" i="1">
                                <a:latin typeface="Cambria Math"/>
                              </a:rPr>
                            </m:ctrlPr>
                          </m:sSubPr>
                          <m:e>
                            <m:r>
                              <a:rPr lang="en-US" i="1">
                                <a:latin typeface="Cambria Math"/>
                              </a:rPr>
                              <m:t>𝑈</m:t>
                            </m:r>
                          </m:e>
                          <m:sub>
                            <m:r>
                              <a:rPr lang="en-US" i="1">
                                <a:latin typeface="Cambria Math"/>
                              </a:rPr>
                              <m:t>𝑖</m:t>
                            </m:r>
                          </m:sub>
                        </m:sSub>
                        <m:r>
                          <a:rPr lang="en-US" i="1">
                            <a:latin typeface="Cambria Math"/>
                          </a:rPr>
                          <m:t> </m:t>
                        </m:r>
                        <m:r>
                          <a:rPr lang="en-US" i="1">
                            <a:latin typeface="Cambria Math"/>
                          </a:rPr>
                          <m:t>𝑐𝑜𝑙𝑙</m:t>
                        </m:r>
                        <m:r>
                          <a:rPr lang="en-US" i="1">
                            <a:latin typeface="Cambria Math"/>
                          </a:rPr>
                          <m:t>.</m:t>
                        </m:r>
                      </m:e>
                    </m:d>
                    <m:r>
                      <a:rPr lang="en-US" i="1">
                        <a:latin typeface="Cambria Math"/>
                        <a:ea typeface="Cambria Math"/>
                      </a:rPr>
                      <m:t>≥</m:t>
                    </m:r>
                    <m:r>
                      <a:rPr lang="en-US" b="0" i="1" smtClean="0">
                        <a:latin typeface="Cambria Math"/>
                        <a:ea typeface="Cambria Math"/>
                      </a:rPr>
                      <m:t>1−</m:t>
                    </m:r>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m:t>
                        </m:r>
                        <m:r>
                          <a:rPr lang="en-US" b="0" i="1" smtClean="0">
                            <a:latin typeface="Cambria Math"/>
                            <a:ea typeface="Cambria Math"/>
                          </a:rPr>
                          <m:t>𝛿</m:t>
                        </m:r>
                      </m:sup>
                    </m:sSup>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𝑃</m:t>
                        </m:r>
                      </m:e>
                      <m:sub>
                        <m:r>
                          <a:rPr lang="en-US" b="0" i="1" smtClean="0">
                            <a:latin typeface="Cambria Math"/>
                            <a:ea typeface="Cambria Math"/>
                          </a:rPr>
                          <m:t>𝑆</m:t>
                        </m:r>
                      </m:sub>
                    </m:sSub>
                    <m:r>
                      <a:rPr lang="en-US" b="0" i="1" smtClean="0">
                        <a:latin typeface="Cambria Math"/>
                        <a:ea typeface="Cambria Math"/>
                      </a:rPr>
                      <m:t>(</m:t>
                    </m:r>
                    <m:r>
                      <a:rPr lang="en-US" b="0" i="1" smtClean="0">
                        <a:latin typeface="Cambria Math"/>
                        <a:ea typeface="Cambria Math"/>
                      </a:rPr>
                      <m:t>𝐻</m:t>
                    </m:r>
                    <m:r>
                      <a:rPr lang="en-US" b="0" i="1" smtClean="0">
                        <a:latin typeface="Cambria Math"/>
                        <a:ea typeface="Cambria Math"/>
                      </a:rPr>
                      <m:t>=4</m:t>
                    </m:r>
                    <m:r>
                      <a:rPr lang="en-US" b="0" i="1" smtClean="0">
                        <a:latin typeface="Cambria Math"/>
                        <a:ea typeface="Cambria Math"/>
                      </a:rPr>
                      <m:t>𝛿</m:t>
                    </m:r>
                    <m:r>
                      <a:rPr lang="en-US" b="0" i="1" smtClean="0">
                        <a:latin typeface="Cambria Math"/>
                        <a:ea typeface="Cambria Math"/>
                      </a:rPr>
                      <m:t>𝐺</m:t>
                    </m:r>
                    <m:r>
                      <a:rPr lang="en-US" b="0" i="1" smtClean="0">
                        <a:latin typeface="Cambria Math"/>
                        <a:ea typeface="Cambria Math"/>
                      </a:rPr>
                      <m:t>)</m:t>
                    </m:r>
                  </m:oMath>
                </a14:m>
                <a:endParaRPr lang="sr-Latn-RS" dirty="0" smtClean="0">
                  <a:ea typeface="Cambria Math"/>
                </a:endParaRPr>
              </a:p>
              <a:p>
                <a:pPr>
                  <a:spcBef>
                    <a:spcPts val="0"/>
                  </a:spcBef>
                  <a:buFont typeface="Wingdings" pitchFamily="2" charset="2"/>
                  <a:buChar char="§"/>
                </a:pPr>
                <a:endParaRPr lang="en-US" dirty="0" smtClean="0">
                  <a:ea typeface="Cambria Math"/>
                </a:endParaRPr>
              </a:p>
              <a:p>
                <a:pPr>
                  <a:spcBef>
                    <a:spcPts val="0"/>
                  </a:spcBef>
                  <a:buFont typeface="Wingdings" pitchFamily="2" charset="2"/>
                  <a:buChar char="§"/>
                </a:pPr>
                <a:r>
                  <a:rPr lang="en-US" b="1" dirty="0" smtClean="0"/>
                  <a:t>[Threshold Load</a:t>
                </a:r>
                <a:r>
                  <a:rPr lang="en-US" b="1" dirty="0" smtClean="0"/>
                  <a:t>]:</a:t>
                </a:r>
                <a:r>
                  <a:rPr lang="en-US" i="1" dirty="0" smtClean="0">
                    <a:latin typeface="Cambria Math"/>
                  </a:rPr>
                  <a:t/>
                </a:r>
                <a:br>
                  <a:rPr lang="en-US" i="1" dirty="0" smtClean="0">
                    <a:latin typeface="Cambria Math"/>
                  </a:rPr>
                </a:br>
                <a14:m>
                  <m:oMath xmlns:m="http://schemas.openxmlformats.org/officeDocument/2006/math">
                    <m:sSup>
                      <m:sSupPr>
                        <m:ctrlPr>
                          <a:rPr lang="en-US" i="1" smtClean="0">
                            <a:latin typeface="Cambria Math"/>
                          </a:rPr>
                        </m:ctrlPr>
                      </m:sSupPr>
                      <m:e>
                        <m:r>
                          <a:rPr lang="en-US" b="0" i="1" smtClean="0">
                            <a:latin typeface="Cambria Math"/>
                          </a:rPr>
                          <m:t>𝐺</m:t>
                        </m:r>
                      </m:e>
                      <m:sup>
                        <m:r>
                          <a:rPr lang="en-US" b="0" i="1" smtClean="0">
                            <a:latin typeface="Cambria Math"/>
                          </a:rPr>
                          <m:t>∗</m:t>
                        </m:r>
                      </m:sup>
                    </m:sSup>
                    <m:d>
                      <m:dPr>
                        <m:ctrlPr>
                          <a:rPr lang="en-US" b="0" i="1" smtClean="0">
                            <a:latin typeface="Cambria Math"/>
                          </a:rPr>
                        </m:ctrlPr>
                      </m:dPr>
                      <m:e>
                        <m:r>
                          <a:rPr lang="en-US" b="0" i="1" smtClean="0">
                            <a:latin typeface="Cambria Math"/>
                            <a:ea typeface="Cambria Math"/>
                          </a:rPr>
                          <m:t>𝛿</m:t>
                        </m:r>
                      </m:e>
                    </m:d>
                    <m:r>
                      <a:rPr lang="en-US" i="1">
                        <a:latin typeface="Cambria Math"/>
                      </a:rPr>
                      <m:t>≥</m:t>
                    </m:r>
                    <m:box>
                      <m:boxPr>
                        <m:ctrlPr>
                          <a:rPr lang="en-US" i="1" smtClean="0">
                            <a:latin typeface="Cambria Math"/>
                          </a:rPr>
                        </m:ctrlPr>
                      </m:boxPr>
                      <m:e>
                        <m:argPr>
                          <m:argSz m:val="-1"/>
                        </m:argPr>
                        <m:f>
                          <m:fPr>
                            <m:ctrlPr>
                              <a:rPr lang="en-US" i="1" smtClean="0">
                                <a:latin typeface="Cambria Math"/>
                              </a:rPr>
                            </m:ctrlPr>
                          </m:fPr>
                          <m:num>
                            <m:r>
                              <a:rPr lang="en-US" b="0" i="1" smtClean="0">
                                <a:latin typeface="Cambria Math"/>
                              </a:rPr>
                              <m:t>1</m:t>
                            </m:r>
                          </m:num>
                          <m:den>
                            <m:r>
                              <a:rPr lang="en-US" b="0" i="1" smtClean="0">
                                <a:latin typeface="Cambria Math"/>
                              </a:rPr>
                              <m:t>4</m:t>
                            </m:r>
                          </m:den>
                        </m:f>
                        <m:f>
                          <m:fPr>
                            <m:ctrlPr>
                              <a:rPr lang="en-US" i="1" smtClean="0">
                                <a:latin typeface="Cambria Math"/>
                              </a:rPr>
                            </m:ctrlPr>
                          </m:fPr>
                          <m:num>
                            <m:sSup>
                              <m:sSupPr>
                                <m:ctrlPr>
                                  <a:rPr lang="en-US" i="1" smtClean="0">
                                    <a:latin typeface="Cambria Math"/>
                                  </a:rPr>
                                </m:ctrlPr>
                              </m:sSupPr>
                              <m:e>
                                <m:r>
                                  <a:rPr lang="en-US" b="0" i="1" smtClean="0">
                                    <a:latin typeface="Cambria Math"/>
                                  </a:rPr>
                                  <m:t>𝐻</m:t>
                                </m:r>
                              </m:e>
                              <m:sup>
                                <m:r>
                                  <a:rPr lang="en-US" b="0" i="1" smtClean="0">
                                    <a:latin typeface="Cambria Math"/>
                                  </a:rPr>
                                  <m:t>∗</m:t>
                                </m:r>
                              </m:sup>
                            </m:sSup>
                          </m:num>
                          <m:den>
                            <m:r>
                              <a:rPr lang="en-US" i="1" smtClean="0">
                                <a:latin typeface="Cambria Math"/>
                                <a:ea typeface="Cambria Math"/>
                              </a:rPr>
                              <m:t>𝛿</m:t>
                            </m:r>
                          </m:den>
                        </m:f>
                      </m:e>
                    </m:box>
                  </m:oMath>
                </a14:m>
                <a:endParaRPr lang="en-US" dirty="0" smtClean="0"/>
              </a:p>
              <a:p>
                <a:pPr lvl="1">
                  <a:spcBef>
                    <a:spcPts val="0"/>
                  </a:spcBef>
                  <a:buFont typeface="Wingdings" pitchFamily="2" charset="2"/>
                  <a:buChar char="§"/>
                </a:pPr>
                <a:r>
                  <a:rPr lang="en-US" dirty="0" smtClean="0"/>
                  <a:t>The probability </a:t>
                </a:r>
                <a14:m>
                  <m:oMath xmlns:m="http://schemas.openxmlformats.org/officeDocument/2006/math">
                    <m:r>
                      <a:rPr lang="en-US" i="1">
                        <a:latin typeface="Cambria Math"/>
                      </a:rPr>
                      <m:t>𝑃</m:t>
                    </m:r>
                    <m:d>
                      <m:dPr>
                        <m:ctrlPr>
                          <a:rPr lang="en-US" i="1">
                            <a:latin typeface="Cambria Math"/>
                          </a:rPr>
                        </m:ctrlPr>
                      </m:dPr>
                      <m:e>
                        <m:sSub>
                          <m:sSubPr>
                            <m:ctrlPr>
                              <a:rPr lang="en-US" i="1">
                                <a:latin typeface="Cambria Math"/>
                              </a:rPr>
                            </m:ctrlPr>
                          </m:sSubPr>
                          <m:e>
                            <m:r>
                              <a:rPr lang="en-US" i="1">
                                <a:latin typeface="Cambria Math"/>
                              </a:rPr>
                              <m:t>𝑈</m:t>
                            </m:r>
                          </m:e>
                          <m:sub>
                            <m:r>
                              <a:rPr lang="en-US" i="1">
                                <a:latin typeface="Cambria Math"/>
                              </a:rPr>
                              <m:t>𝑖</m:t>
                            </m:r>
                          </m:sub>
                        </m:sSub>
                        <m:r>
                          <a:rPr lang="en-US" i="1">
                            <a:latin typeface="Cambria Math"/>
                          </a:rPr>
                          <m:t> </m:t>
                        </m:r>
                        <m:r>
                          <a:rPr lang="en-US" i="1">
                            <a:latin typeface="Cambria Math"/>
                          </a:rPr>
                          <m:t>𝑐𝑜𝑙𝑙</m:t>
                        </m:r>
                        <m:r>
                          <a:rPr lang="en-US" i="1">
                            <a:latin typeface="Cambria Math"/>
                          </a:rPr>
                          <m:t>.</m:t>
                        </m:r>
                      </m:e>
                    </m:d>
                  </m:oMath>
                </a14:m>
                <a:r>
                  <a:rPr lang="en-US" dirty="0" smtClean="0"/>
                  <a:t> stays at the maximum </a:t>
                </a:r>
                <a:r>
                  <a:rPr lang="en-US" dirty="0" smtClean="0"/>
                  <a:t/>
                </a:r>
                <a:br>
                  <a:rPr lang="en-US" dirty="0" smtClean="0"/>
                </a:br>
                <a:r>
                  <a:rPr lang="en-US" dirty="0" smtClean="0"/>
                  <a:t>value </a:t>
                </a:r>
                <a14:m>
                  <m:oMath xmlns:m="http://schemas.openxmlformats.org/officeDocument/2006/math">
                    <m:r>
                      <a:rPr lang="en-US" i="1">
                        <a:latin typeface="Cambria Math"/>
                        <a:ea typeface="Cambria Math"/>
                      </a:rPr>
                      <m:t>1−</m:t>
                    </m:r>
                    <m:sSup>
                      <m:sSupPr>
                        <m:ctrlPr>
                          <a:rPr lang="en-US" i="1">
                            <a:latin typeface="Cambria Math"/>
                            <a:ea typeface="Cambria Math"/>
                          </a:rPr>
                        </m:ctrlPr>
                      </m:sSupPr>
                      <m:e>
                        <m:r>
                          <a:rPr lang="en-US" i="1">
                            <a:latin typeface="Cambria Math"/>
                            <a:ea typeface="Cambria Math"/>
                          </a:rPr>
                          <m:t>𝑒</m:t>
                        </m:r>
                      </m:e>
                      <m:sup>
                        <m:r>
                          <a:rPr lang="en-US" i="1">
                            <a:latin typeface="Cambria Math"/>
                            <a:ea typeface="Cambria Math"/>
                          </a:rPr>
                          <m:t>−</m:t>
                        </m:r>
                        <m:r>
                          <a:rPr lang="en-US" i="1">
                            <a:latin typeface="Cambria Math"/>
                            <a:ea typeface="Cambria Math"/>
                          </a:rPr>
                          <m:t>𝛿</m:t>
                        </m:r>
                      </m:sup>
                    </m:sSup>
                  </m:oMath>
                </a14:m>
                <a:r>
                  <a:rPr lang="en-US" dirty="0" smtClean="0"/>
                  <a:t> at least in the range [0, </a:t>
                </a:r>
                <a14:m>
                  <m:oMath xmlns:m="http://schemas.openxmlformats.org/officeDocument/2006/math">
                    <m:f>
                      <m:fPr>
                        <m:ctrlPr>
                          <a:rPr lang="en-US" i="1">
                            <a:latin typeface="Cambria Math"/>
                          </a:rPr>
                        </m:ctrlPr>
                      </m:fPr>
                      <m:num>
                        <m:r>
                          <a:rPr lang="en-US" i="1">
                            <a:latin typeface="Cambria Math"/>
                          </a:rPr>
                          <m:t>1</m:t>
                        </m:r>
                      </m:num>
                      <m:den>
                        <m:r>
                          <a:rPr lang="en-US" b="0" i="1" smtClean="0">
                            <a:latin typeface="Cambria Math"/>
                          </a:rPr>
                          <m:t>4</m:t>
                        </m:r>
                      </m:den>
                    </m:f>
                    <m:f>
                      <m:fPr>
                        <m:ctrlPr>
                          <a:rPr lang="en-US" i="1">
                            <a:latin typeface="Cambria Math"/>
                          </a:rPr>
                        </m:ctrlPr>
                      </m:fPr>
                      <m:num>
                        <m:sSup>
                          <m:sSupPr>
                            <m:ctrlPr>
                              <a:rPr lang="en-US" i="1">
                                <a:latin typeface="Cambria Math"/>
                              </a:rPr>
                            </m:ctrlPr>
                          </m:sSupPr>
                          <m:e>
                            <m:r>
                              <a:rPr lang="en-US" i="1">
                                <a:latin typeface="Cambria Math"/>
                              </a:rPr>
                              <m:t>𝐻</m:t>
                            </m:r>
                          </m:e>
                          <m:sup>
                            <m:r>
                              <a:rPr lang="en-US" i="1">
                                <a:latin typeface="Cambria Math"/>
                              </a:rPr>
                              <m:t>∗</m:t>
                            </m:r>
                          </m:sup>
                        </m:sSup>
                      </m:num>
                      <m:den>
                        <m:r>
                          <a:rPr lang="en-US" i="1">
                            <a:latin typeface="Cambria Math"/>
                            <a:ea typeface="Cambria Math"/>
                          </a:rPr>
                          <m:t>𝛿</m:t>
                        </m:r>
                      </m:den>
                    </m:f>
                  </m:oMath>
                </a14:m>
                <a:r>
                  <a:rPr lang="en-US" dirty="0" smtClean="0"/>
                  <a:t>]</a:t>
                </a:r>
              </a:p>
              <a:p>
                <a:pPr>
                  <a:spcBef>
                    <a:spcPts val="0"/>
                  </a:spcBef>
                  <a:buFont typeface="Wingdings" pitchFamily="2" charset="2"/>
                  <a:buChar char="§"/>
                </a:pPr>
                <a:endParaRPr lang="en-US" dirty="0" smtClean="0"/>
              </a:p>
              <a:p>
                <a:pPr>
                  <a:spcBef>
                    <a:spcPts val="0"/>
                  </a:spcBef>
                  <a:buFont typeface="Wingdings" pitchFamily="2" charset="2"/>
                  <a:buChar char="§"/>
                </a:pPr>
                <a:r>
                  <a:rPr lang="en-US" b="1" dirty="0" smtClean="0"/>
                  <a:t>[Peak throughput scaling compared to single BS w </a:t>
                </a:r>
                <a:r>
                  <a:rPr lang="en-US" b="1" dirty="0" smtClean="0"/>
                  <a:t>iterative </a:t>
                </a:r>
                <a:r>
                  <a:rPr lang="en-US" b="1" dirty="0" smtClean="0"/>
                  <a:t>IC</a:t>
                </a:r>
                <a:r>
                  <a:rPr lang="en-US" b="1" dirty="0" smtClean="0"/>
                  <a:t>]</a:t>
                </a:r>
              </a:p>
              <a:p>
                <a:pPr lvl="1">
                  <a:spcBef>
                    <a:spcPts val="0"/>
                  </a:spcBef>
                  <a:buFont typeface="Wingdings" pitchFamily="2" charset="2"/>
                  <a:buChar char="§"/>
                </a:pPr>
                <a:r>
                  <a:rPr lang="en-US" dirty="0" smtClean="0"/>
                  <a:t> </a:t>
                </a:r>
                <a14:m>
                  <m:oMath xmlns:m="http://schemas.openxmlformats.org/officeDocument/2006/math">
                    <m:r>
                      <a:rPr lang="en-US" i="1">
                        <a:latin typeface="Cambria Math"/>
                        <a:ea typeface="Cambria Math"/>
                      </a:rPr>
                      <m:t>1−</m:t>
                    </m:r>
                    <m:r>
                      <a:rPr lang="en-US" b="0" i="1" smtClean="0">
                        <a:latin typeface="Cambria Math"/>
                        <a:ea typeface="Cambria Math"/>
                      </a:rPr>
                      <m:t> </m:t>
                    </m:r>
                    <m:r>
                      <a:rPr lang="en-US" b="0" i="1" smtClean="0">
                        <a:latin typeface="Cambria Math"/>
                        <a:ea typeface="Cambria Math"/>
                      </a:rPr>
                      <m:t>𝜀</m:t>
                    </m:r>
                  </m:oMath>
                </a14:m>
                <a:r>
                  <a:rPr lang="en-US" dirty="0" smtClean="0"/>
                  <a:t>  coverage </a:t>
                </a:r>
              </a:p>
              <a:p>
                <a:pPr lvl="1">
                  <a:spcBef>
                    <a:spcPts val="0"/>
                  </a:spcBef>
                  <a:buFont typeface="Wingdings" pitchFamily="2" charset="2"/>
                  <a:buChar char="§"/>
                </a:pPr>
                <a:r>
                  <a:rPr lang="en-US" dirty="0" smtClean="0"/>
                  <a:t>Throughput  ≥ </a:t>
                </a:r>
                <a14:m>
                  <m:oMath xmlns:m="http://schemas.openxmlformats.org/officeDocument/2006/math">
                    <m:box>
                      <m:boxPr>
                        <m:ctrlPr>
                          <a:rPr lang="en-US" i="1" smtClean="0">
                            <a:latin typeface="Cambria Math"/>
                            <a:ea typeface="Cambria Math"/>
                          </a:rPr>
                        </m:ctrlPr>
                      </m:boxPr>
                      <m:e>
                        <m:argPr>
                          <m:argSz m:val="-1"/>
                        </m:argPr>
                        <m:f>
                          <m:fPr>
                            <m:ctrlPr>
                              <a:rPr lang="en-US"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4</m:t>
                            </m:r>
                          </m:den>
                        </m:f>
                      </m:e>
                    </m:box>
                    <m:f>
                      <m:fPr>
                        <m:ctrlPr>
                          <a:rPr lang="en-US" i="1" smtClean="0">
                            <a:latin typeface="Cambria Math"/>
                            <a:ea typeface="Cambria Math"/>
                          </a:rPr>
                        </m:ctrlPr>
                      </m:fPr>
                      <m:num>
                        <m:r>
                          <a:rPr lang="en-US" i="1">
                            <a:latin typeface="Cambria Math"/>
                            <a:ea typeface="Cambria Math"/>
                          </a:rPr>
                          <m:t>1− </m:t>
                        </m:r>
                        <m:r>
                          <a:rPr lang="en-US" i="1">
                            <a:latin typeface="Cambria Math"/>
                            <a:ea typeface="Cambria Math"/>
                          </a:rPr>
                          <m:t>𝜀</m:t>
                        </m:r>
                      </m:num>
                      <m:den>
                        <m:r>
                          <m:rPr>
                            <m:sty m:val="p"/>
                          </m:rPr>
                          <a:rPr lang="en-US" b="0" i="0" smtClean="0">
                            <a:latin typeface="Cambria Math"/>
                            <a:ea typeface="Cambria Math"/>
                          </a:rPr>
                          <m:t>ln</m:t>
                        </m:r>
                        <m:r>
                          <a:rPr lang="en-US" b="0" i="1" smtClean="0">
                            <a:latin typeface="Cambria Math"/>
                            <a:ea typeface="Cambria Math"/>
                          </a:rPr>
                          <m:t>⁡(</m:t>
                        </m:r>
                        <m:f>
                          <m:fPr>
                            <m:type m:val="skw"/>
                            <m:ctrlPr>
                              <a:rPr lang="en-US" b="0"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𝜀</m:t>
                            </m:r>
                          </m:den>
                        </m:f>
                        <m:r>
                          <a:rPr lang="en-US" b="0" i="1" smtClean="0">
                            <a:latin typeface="Cambria Math"/>
                            <a:ea typeface="Cambria Math"/>
                          </a:rPr>
                          <m:t>)</m:t>
                        </m:r>
                      </m:den>
                    </m:f>
                  </m:oMath>
                </a14:m>
                <a:r>
                  <a:rPr lang="en-US" dirty="0" smtClean="0"/>
                  <a:t> x </a:t>
                </a:r>
                <a14:m>
                  <m:oMath xmlns:m="http://schemas.openxmlformats.org/officeDocument/2006/math">
                    <m:r>
                      <a:rPr lang="en-US" b="0" i="1" smtClean="0">
                        <a:latin typeface="Cambria Math"/>
                      </a:rPr>
                      <m:t>𝑚</m:t>
                    </m:r>
                  </m:oMath>
                </a14:m>
                <a:r>
                  <a:rPr lang="en-US" dirty="0" smtClean="0"/>
                  <a:t> </a:t>
                </a:r>
                <a:r>
                  <a:rPr lang="en-US" sz="2000" dirty="0" smtClean="0"/>
                  <a:t>x</a:t>
                </a:r>
                <a:r>
                  <a:rPr lang="en-US" dirty="0" smtClean="0"/>
                  <a:t> throughput of single-BS frame slotted ALOHA with </a:t>
                </a:r>
                <a:r>
                  <a:rPr lang="en-US" dirty="0" smtClean="0"/>
                  <a:t>iterative interference cancellation</a:t>
                </a:r>
                <a:endParaRPr lang="en-US" dirty="0" smtClean="0"/>
              </a:p>
              <a:p>
                <a:pPr marL="0" indent="0">
                  <a:spcBef>
                    <a:spcPts val="0"/>
                  </a:spcBef>
                  <a:buNone/>
                </a:pPr>
                <a:endParaRPr lang="en-US" dirty="0"/>
              </a:p>
            </p:txBody>
          </p:sp>
        </mc:Choice>
        <mc:Fallback>
          <p:sp>
            <p:nvSpPr>
              <p:cNvPr id="3" name="Content Placeholder 3"/>
              <p:cNvSpPr>
                <a:spLocks noGrp="1" noRot="1" noChangeAspect="1" noMove="1" noResize="1" noEditPoints="1" noAdjustHandles="1" noChangeArrowheads="1" noChangeShapeType="1" noTextEdit="1"/>
              </p:cNvSpPr>
              <p:nvPr>
                <p:ph sz="half" idx="2"/>
              </p:nvPr>
            </p:nvSpPr>
            <p:spPr>
              <a:xfrm>
                <a:off x="395536" y="1960751"/>
                <a:ext cx="8676456" cy="3794184"/>
              </a:xfrm>
              <a:blipFill rotWithShape="1">
                <a:blip r:embed="rId3"/>
                <a:stretch>
                  <a:fillRect l="-984" t="-1286" b="-27814"/>
                </a:stretch>
              </a:blipFill>
            </p:spPr>
            <p:txBody>
              <a:bodyPr/>
              <a:lstStyle/>
              <a:p>
                <a:r>
                  <a:rPr lang="sr-Latn-RS">
                    <a:noFill/>
                  </a:rPr>
                  <a:t> </a:t>
                </a:r>
              </a:p>
            </p:txBody>
          </p:sp>
        </mc:Fallback>
      </mc:AlternateContent>
      <p:sp>
        <p:nvSpPr>
          <p:cNvPr id="10" name="Text Placeholder 2"/>
          <p:cNvSpPr>
            <a:spLocks noGrp="1"/>
          </p:cNvSpPr>
          <p:nvPr>
            <p:ph type="body" idx="1"/>
          </p:nvPr>
        </p:nvSpPr>
        <p:spPr>
          <a:xfrm>
            <a:off x="458216" y="1340768"/>
            <a:ext cx="8472518" cy="639762"/>
          </a:xfrm>
        </p:spPr>
        <p:txBody>
          <a:bodyPr/>
          <a:lstStyle/>
          <a:p>
            <a:r>
              <a:rPr lang="en-US" dirty="0" err="1" smtClean="0"/>
              <a:t>Spatio</a:t>
            </a:r>
            <a:r>
              <a:rPr lang="en-US" dirty="0" smtClean="0"/>
              <a:t>-Temporal Cooperation:</a:t>
            </a:r>
            <a:endParaRPr lang="en-US" dirty="0"/>
          </a:p>
        </p:txBody>
      </p:sp>
      <p:pic>
        <p:nvPicPr>
          <p:cNvPr id="7" name="Picture 2"/>
          <p:cNvPicPr>
            <a:picLocks noChangeAspect="1" noChangeArrowheads="1"/>
          </p:cNvPicPr>
          <p:nvPr/>
        </p:nvPicPr>
        <p:blipFill>
          <a:blip r:embed="rId4"/>
          <a:srcRect/>
          <a:stretch>
            <a:fillRect/>
          </a:stretch>
        </p:blipFill>
        <p:spPr bwMode="auto">
          <a:xfrm>
            <a:off x="7143768" y="3429000"/>
            <a:ext cx="1785950" cy="1235801"/>
          </a:xfrm>
          <a:prstGeom prst="rect">
            <a:avLst/>
          </a:prstGeom>
          <a:noFill/>
          <a:ln w="9525">
            <a:noFill/>
            <a:miter lim="800000"/>
            <a:headEnd/>
            <a:tailEnd/>
          </a:ln>
          <a:effectLst/>
        </p:spPr>
      </p:pic>
      <p:sp>
        <p:nvSpPr>
          <p:cNvPr id="9" name="Rectangle 8"/>
          <p:cNvSpPr/>
          <p:nvPr/>
        </p:nvSpPr>
        <p:spPr>
          <a:xfrm>
            <a:off x="357158" y="3125728"/>
            <a:ext cx="8643998" cy="16714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7158" y="5028416"/>
            <a:ext cx="8643998" cy="15689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307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user degree distributions</a:t>
            </a:r>
            <a:endParaRPr lang="sr-Latn-RS" dirty="0"/>
          </a:p>
        </p:txBody>
      </p:sp>
      <p:pic>
        <p:nvPicPr>
          <p:cNvPr id="8" name="Picture 2"/>
          <p:cNvPicPr>
            <a:picLocks noChangeAspect="1" noChangeArrowheads="1"/>
          </p:cNvPicPr>
          <p:nvPr/>
        </p:nvPicPr>
        <p:blipFill>
          <a:blip r:embed="rId2"/>
          <a:srcRect/>
          <a:stretch>
            <a:fillRect/>
          </a:stretch>
        </p:blipFill>
        <p:spPr bwMode="auto">
          <a:xfrm>
            <a:off x="290513" y="2090737"/>
            <a:ext cx="8562975" cy="2533650"/>
          </a:xfrm>
          <a:prstGeom prst="rect">
            <a:avLst/>
          </a:prstGeom>
          <a:noFill/>
          <a:ln w="9525">
            <a:noFill/>
            <a:miter lim="800000"/>
            <a:headEnd/>
            <a:tailEnd/>
          </a:ln>
          <a:effectLst/>
        </p:spPr>
      </p:pic>
      <p:sp>
        <p:nvSpPr>
          <p:cNvPr id="9" name="Rectangle 8"/>
          <p:cNvSpPr/>
          <p:nvPr/>
        </p:nvSpPr>
        <p:spPr>
          <a:xfrm>
            <a:off x="1071538" y="1928802"/>
            <a:ext cx="914400" cy="2857520"/>
          </a:xfrm>
          <a:prstGeom prst="rect">
            <a:avLst/>
          </a:prstGeom>
          <a:noFill/>
          <a:ln w="571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14942" y="1928802"/>
            <a:ext cx="3643338" cy="285752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2844" y="4786322"/>
            <a:ext cx="2857520" cy="707886"/>
          </a:xfrm>
          <a:prstGeom prst="rect">
            <a:avLst/>
          </a:prstGeom>
        </p:spPr>
        <p:txBody>
          <a:bodyPr wrap="square">
            <a:spAutoFit/>
          </a:bodyPr>
          <a:lstStyle/>
          <a:p>
            <a:pPr algn="ctr"/>
            <a:r>
              <a:rPr lang="en-US" sz="2000" b="1" dirty="0" smtClean="0">
                <a:solidFill>
                  <a:schemeClr val="tx2">
                    <a:lumMod val="75000"/>
                  </a:schemeClr>
                </a:solidFill>
              </a:rPr>
              <a:t>Close to</a:t>
            </a:r>
          </a:p>
          <a:p>
            <a:r>
              <a:rPr lang="en-US" sz="2000" b="1" dirty="0" smtClean="0">
                <a:solidFill>
                  <a:schemeClr val="tx2">
                    <a:lumMod val="75000"/>
                  </a:schemeClr>
                </a:solidFill>
              </a:rPr>
              <a:t>single-BS optimal (IRSA)</a:t>
            </a:r>
            <a:endParaRPr lang="en-US" sz="2000" b="1" dirty="0">
              <a:solidFill>
                <a:schemeClr val="tx2">
                  <a:lumMod val="75000"/>
                </a:schemeClr>
              </a:solidFill>
            </a:endParaRPr>
          </a:p>
        </p:txBody>
      </p:sp>
      <p:sp>
        <p:nvSpPr>
          <p:cNvPr id="12" name="Rectangle 11"/>
          <p:cNvSpPr/>
          <p:nvPr/>
        </p:nvSpPr>
        <p:spPr>
          <a:xfrm>
            <a:off x="5000660" y="4857760"/>
            <a:ext cx="4572000" cy="707886"/>
          </a:xfrm>
          <a:prstGeom prst="rect">
            <a:avLst/>
          </a:prstGeom>
        </p:spPr>
        <p:txBody>
          <a:bodyPr>
            <a:spAutoFit/>
          </a:bodyPr>
          <a:lstStyle/>
          <a:p>
            <a:pPr algn="ctr"/>
            <a:r>
              <a:rPr lang="en-US" sz="2000" b="1" dirty="0" smtClean="0">
                <a:solidFill>
                  <a:srgbClr val="C00000"/>
                </a:solidFill>
              </a:rPr>
              <a:t>Close to </a:t>
            </a:r>
          </a:p>
          <a:p>
            <a:pPr algn="ctr"/>
            <a:r>
              <a:rPr lang="en-US" sz="2000" b="1" dirty="0" smtClean="0">
                <a:solidFill>
                  <a:srgbClr val="C00000"/>
                </a:solidFill>
              </a:rPr>
              <a:t>constant-degree-two distribution</a:t>
            </a:r>
            <a:endParaRPr lang="en-US" sz="2000" b="1" dirty="0">
              <a:solidFill>
                <a:srgbClr val="C00000"/>
              </a:solidFill>
            </a:endParaRPr>
          </a:p>
        </p:txBody>
      </p:sp>
      <p:sp>
        <p:nvSpPr>
          <p:cNvPr id="13" name="Rectangle 12"/>
          <p:cNvSpPr/>
          <p:nvPr/>
        </p:nvSpPr>
        <p:spPr>
          <a:xfrm>
            <a:off x="1785918" y="6072206"/>
            <a:ext cx="3155607" cy="369332"/>
          </a:xfrm>
          <a:prstGeom prst="rect">
            <a:avLst/>
          </a:prstGeom>
        </p:spPr>
        <p:txBody>
          <a:bodyPr wrap="none">
            <a:spAutoFit/>
          </a:bodyPr>
          <a:lstStyle/>
          <a:p>
            <a:r>
              <a:rPr lang="en-US" dirty="0" smtClean="0"/>
              <a:t>— average users’ spatial degree</a:t>
            </a:r>
            <a:endParaRPr lang="en-US" dirty="0"/>
          </a:p>
        </p:txBody>
      </p:sp>
      <p:pic>
        <p:nvPicPr>
          <p:cNvPr id="14" name="Picture 3"/>
          <p:cNvPicPr>
            <a:picLocks noChangeAspect="1" noChangeArrowheads="1"/>
          </p:cNvPicPr>
          <p:nvPr/>
        </p:nvPicPr>
        <p:blipFill>
          <a:blip r:embed="rId3"/>
          <a:srcRect/>
          <a:stretch>
            <a:fillRect/>
          </a:stretch>
        </p:blipFill>
        <p:spPr bwMode="auto">
          <a:xfrm>
            <a:off x="500034" y="6072206"/>
            <a:ext cx="1322928" cy="357190"/>
          </a:xfrm>
          <a:prstGeom prst="rect">
            <a:avLst/>
          </a:prstGeom>
          <a:noFill/>
          <a:ln w="9525">
            <a:noFill/>
            <a:miter lim="800000"/>
            <a:headEnd/>
            <a:tailEnd/>
          </a:ln>
          <a:effectLst/>
        </p:spPr>
      </p:pic>
    </p:spTree>
    <p:extLst>
      <p:ext uri="{BB962C8B-B14F-4D97-AF65-F5344CB8AC3E}">
        <p14:creationId xmlns:p14="http://schemas.microsoft.com/office/powerpoint/2010/main" val="3419093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icture 1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9428" y="2636912"/>
            <a:ext cx="265212" cy="265212"/>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4963988"/>
            <a:ext cx="265212" cy="265212"/>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820" y="5373216"/>
            <a:ext cx="265212" cy="265212"/>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3595836"/>
            <a:ext cx="265212" cy="265212"/>
          </a:xfrm>
          <a:prstGeom prst="rect">
            <a:avLst/>
          </a:prstGeom>
        </p:spPr>
      </p:pic>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3032" y="4340422"/>
            <a:ext cx="265212" cy="265212"/>
          </a:xfrm>
          <a:prstGeom prst="rect">
            <a:avLst/>
          </a:prstGeom>
        </p:spPr>
      </p:pic>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587" y="4371751"/>
            <a:ext cx="265212" cy="265212"/>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7173" y="3501008"/>
            <a:ext cx="265212" cy="265212"/>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856" y="4824735"/>
            <a:ext cx="265212" cy="265212"/>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4878" y="3872458"/>
            <a:ext cx="265212" cy="265212"/>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328" y="4005064"/>
            <a:ext cx="265212" cy="265212"/>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113" y="3968505"/>
            <a:ext cx="265212" cy="265212"/>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3356992"/>
            <a:ext cx="265212" cy="265212"/>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235796"/>
            <a:ext cx="265212" cy="265212"/>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0884" y="4459932"/>
            <a:ext cx="265212" cy="265212"/>
          </a:xfrm>
          <a:prstGeom prst="rect">
            <a:avLst/>
          </a:prstGeom>
        </p:spPr>
      </p:pic>
      <p:pic>
        <p:nvPicPr>
          <p:cNvPr id="29" name="Picture 28"/>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36036" y="4653704"/>
            <a:ext cx="464740" cy="560527"/>
          </a:xfrm>
          <a:prstGeom prst="rect">
            <a:avLst/>
          </a:prstGeom>
        </p:spPr>
      </p:pic>
      <p:pic>
        <p:nvPicPr>
          <p:cNvPr id="28" name="Picture 27"/>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947020" y="4121185"/>
            <a:ext cx="464740" cy="560527"/>
          </a:xfrm>
          <a:prstGeom prst="rect">
            <a:avLst/>
          </a:prstGeom>
        </p:spPr>
      </p:pic>
      <p:pic>
        <p:nvPicPr>
          <p:cNvPr id="27" name="Picture 26"/>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326264" y="3961064"/>
            <a:ext cx="464740" cy="560527"/>
          </a:xfrm>
          <a:prstGeom prst="rect">
            <a:avLst/>
          </a:prstGeom>
        </p:spPr>
      </p:pic>
      <p:pic>
        <p:nvPicPr>
          <p:cNvPr id="26" name="Picture 25"/>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585244" y="3545689"/>
            <a:ext cx="464740" cy="560527"/>
          </a:xfrm>
          <a:prstGeom prst="rect">
            <a:avLst/>
          </a:prstGeom>
        </p:spPr>
      </p:pic>
      <p:pic>
        <p:nvPicPr>
          <p:cNvPr id="24" name="Picture 23"/>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299470" y="3256408"/>
            <a:ext cx="464740" cy="560527"/>
          </a:xfrm>
          <a:prstGeom prst="rect">
            <a:avLst/>
          </a:prstGeom>
        </p:spPr>
      </p:pic>
      <p:sp>
        <p:nvSpPr>
          <p:cNvPr id="2" name="Title 1"/>
          <p:cNvSpPr>
            <a:spLocks noGrp="1"/>
          </p:cNvSpPr>
          <p:nvPr>
            <p:ph type="title"/>
          </p:nvPr>
        </p:nvSpPr>
        <p:spPr/>
        <p:txBody>
          <a:bodyPr>
            <a:normAutofit fontScale="90000"/>
          </a:bodyPr>
          <a:lstStyle/>
          <a:p>
            <a:r>
              <a:rPr lang="en-US" dirty="0" smtClean="0"/>
              <a:t>Codes on Random Geometric Graphs</a:t>
            </a:r>
            <a:endParaRPr lang="en-US" dirty="0"/>
          </a:p>
        </p:txBody>
      </p:sp>
      <p:sp>
        <p:nvSpPr>
          <p:cNvPr id="12" name="Oval 11"/>
          <p:cNvSpPr/>
          <p:nvPr/>
        </p:nvSpPr>
        <p:spPr>
          <a:xfrm>
            <a:off x="720080" y="3284984"/>
            <a:ext cx="3600400"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5" name="Oval 14"/>
          <p:cNvSpPr/>
          <p:nvPr/>
        </p:nvSpPr>
        <p:spPr>
          <a:xfrm>
            <a:off x="2448272" y="3933056"/>
            <a:ext cx="424847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7" name="Oval 16"/>
          <p:cNvSpPr/>
          <p:nvPr/>
        </p:nvSpPr>
        <p:spPr>
          <a:xfrm>
            <a:off x="2952328" y="3212976"/>
            <a:ext cx="3024336"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9" name="Oval 18"/>
          <p:cNvSpPr/>
          <p:nvPr/>
        </p:nvSpPr>
        <p:spPr>
          <a:xfrm>
            <a:off x="4680520" y="3429000"/>
            <a:ext cx="4211960"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0" name="Oval 19"/>
          <p:cNvSpPr/>
          <p:nvPr/>
        </p:nvSpPr>
        <p:spPr>
          <a:xfrm>
            <a:off x="144016" y="4005064"/>
            <a:ext cx="403244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1" name="Oval 20"/>
          <p:cNvSpPr/>
          <p:nvPr/>
        </p:nvSpPr>
        <p:spPr>
          <a:xfrm>
            <a:off x="3888432" y="2564904"/>
            <a:ext cx="3888432" cy="10342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2" name="Oval 21"/>
          <p:cNvSpPr/>
          <p:nvPr/>
        </p:nvSpPr>
        <p:spPr>
          <a:xfrm>
            <a:off x="3528392" y="4437112"/>
            <a:ext cx="5040560"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23" name="Picture 22"/>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39168" y="3324221"/>
            <a:ext cx="464740" cy="560527"/>
          </a:xfrm>
          <a:prstGeom prst="rect">
            <a:avLst/>
          </a:prstGeom>
        </p:spPr>
      </p:pic>
      <p:pic>
        <p:nvPicPr>
          <p:cNvPr id="25" name="Picture 24"/>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33716" y="2594729"/>
            <a:ext cx="464740" cy="56052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9116" y="5301208"/>
            <a:ext cx="265212" cy="265212"/>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4797152"/>
            <a:ext cx="265212" cy="265212"/>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4940" y="5396036"/>
            <a:ext cx="265212" cy="26521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0804" y="4653136"/>
            <a:ext cx="265212" cy="265212"/>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8916" y="4099892"/>
            <a:ext cx="265212" cy="265212"/>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2875756"/>
            <a:ext cx="265212" cy="265212"/>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659732"/>
            <a:ext cx="265212" cy="265212"/>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028" y="3028156"/>
            <a:ext cx="265212" cy="265212"/>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372" y="4615358"/>
            <a:ext cx="265212" cy="265212"/>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692" y="4232423"/>
            <a:ext cx="265212" cy="265212"/>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113" y="4605634"/>
            <a:ext cx="265212" cy="265212"/>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9901" y="3501008"/>
            <a:ext cx="265212" cy="265212"/>
          </a:xfrm>
          <a:prstGeom prst="rect">
            <a:avLst/>
          </a:prstGeom>
        </p:spPr>
      </p:pic>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944" y="3766220"/>
            <a:ext cx="265212" cy="265212"/>
          </a:xfrm>
          <a:prstGeom prst="rect">
            <a:avLst/>
          </a:prstGeom>
        </p:spPr>
      </p:pic>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5786" y="4339801"/>
            <a:ext cx="265212" cy="265212"/>
          </a:xfrm>
          <a:prstGeom prst="rect">
            <a:avLst/>
          </a:prstGeom>
        </p:spPr>
      </p:pic>
      <p:cxnSp>
        <p:nvCxnSpPr>
          <p:cNvPr id="4" name="Straight Connector 3"/>
          <p:cNvCxnSpPr/>
          <p:nvPr/>
        </p:nvCxnSpPr>
        <p:spPr>
          <a:xfrm flipV="1">
            <a:off x="1826297" y="4624884"/>
            <a:ext cx="239713" cy="10901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827829" y="4557314"/>
            <a:ext cx="1195315" cy="18578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115616" y="4415453"/>
            <a:ext cx="907528" cy="8218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53457" y="4605634"/>
            <a:ext cx="743969" cy="35071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861230" y="4158406"/>
            <a:ext cx="204780" cy="25704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258220" y="4516605"/>
            <a:ext cx="1181318" cy="6452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325463" y="4217644"/>
            <a:ext cx="716339" cy="27522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592026" y="3681669"/>
            <a:ext cx="728674" cy="4677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870756" y="3835688"/>
            <a:ext cx="478522" cy="2751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2611152" y="3660303"/>
            <a:ext cx="523791" cy="8686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533434" y="3817481"/>
            <a:ext cx="524213" cy="29894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557249" y="3780509"/>
            <a:ext cx="1275619" cy="24360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296869" y="3652654"/>
            <a:ext cx="1073396" cy="757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3936062" y="3761457"/>
            <a:ext cx="520500" cy="23884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4675757" y="3429000"/>
            <a:ext cx="415235" cy="19320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597699" y="3723679"/>
            <a:ext cx="823689" cy="5627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5218481" y="3082007"/>
            <a:ext cx="505647" cy="30796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4418170" y="3029737"/>
            <a:ext cx="1301195"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190999" y="2843412"/>
            <a:ext cx="533129" cy="1649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5954441" y="3082007"/>
            <a:ext cx="340701" cy="40759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5973493" y="3015449"/>
            <a:ext cx="576700" cy="16926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6398244" y="3554072"/>
            <a:ext cx="298500" cy="3022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6948264" y="3933056"/>
            <a:ext cx="642612" cy="959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793799" y="4082401"/>
            <a:ext cx="131963" cy="39806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327228" y="4043659"/>
            <a:ext cx="364753" cy="46069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5649191" y="4000301"/>
            <a:ext cx="1023738" cy="250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5556743" y="3779950"/>
            <a:ext cx="1111423" cy="16270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956672" y="4061481"/>
            <a:ext cx="447209" cy="28784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3609263" y="4401448"/>
            <a:ext cx="794618" cy="982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648771" y="4437112"/>
            <a:ext cx="566538" cy="17603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576735" y="4479431"/>
            <a:ext cx="20964" cy="3015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4680520" y="4269245"/>
            <a:ext cx="826629" cy="102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4648771" y="4405927"/>
            <a:ext cx="1528899" cy="821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156269" y="4179977"/>
            <a:ext cx="1247612" cy="1917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365017" y="4636963"/>
            <a:ext cx="647143" cy="4254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5354562" y="5096594"/>
            <a:ext cx="657598" cy="2193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5888538" y="5157192"/>
            <a:ext cx="179186" cy="38391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4783261" y="5138140"/>
            <a:ext cx="1233662" cy="39936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662140" y="4824736"/>
            <a:ext cx="1354783" cy="2604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6228184" y="4548866"/>
            <a:ext cx="65866" cy="4060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6295142" y="4575795"/>
            <a:ext cx="600650" cy="4060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6295142" y="4963988"/>
            <a:ext cx="1003216" cy="9837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6257080" y="5138140"/>
            <a:ext cx="1046461" cy="2956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6016923" y="2818327"/>
            <a:ext cx="665104" cy="1786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568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a:t>
            </a:r>
            <a:endParaRPr lang="en-US" dirty="0"/>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55787"/>
            <a:ext cx="684847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4028075" y="1590932"/>
                <a:ext cx="9759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sr-Latn-RS" i="1" smtClean="0">
                          <a:latin typeface="Cambria Math"/>
                          <a:ea typeface="Cambria Math"/>
                        </a:rPr>
                        <m:t>𝛿</m:t>
                      </m:r>
                      <m:r>
                        <a:rPr lang="en-US" b="0" i="1" smtClean="0">
                          <a:latin typeface="Cambria Math"/>
                          <a:ea typeface="Cambria Math"/>
                        </a:rPr>
                        <m:t>=2.5</m:t>
                      </m:r>
                    </m:oMath>
                  </m:oMathPara>
                </a14:m>
                <a:endParaRPr lang="sr-Latn-RS" dirty="0"/>
              </a:p>
            </p:txBody>
          </p:sp>
        </mc:Choice>
        <mc:Fallback xmlns="">
          <p:sp>
            <p:nvSpPr>
              <p:cNvPr id="4" name="TextBox 3"/>
              <p:cNvSpPr txBox="1">
                <a:spLocks noRot="1" noChangeAspect="1" noMove="1" noResize="1" noEditPoints="1" noAdjustHandles="1" noChangeArrowheads="1" noChangeShapeType="1" noTextEdit="1"/>
              </p:cNvSpPr>
              <p:nvPr/>
            </p:nvSpPr>
            <p:spPr>
              <a:xfrm>
                <a:off x="4028075" y="1590932"/>
                <a:ext cx="975973" cy="369332"/>
              </a:xfrm>
              <a:prstGeom prst="rect">
                <a:avLst/>
              </a:prstGeom>
              <a:blipFill rotWithShape="1">
                <a:blip r:embed="rId4"/>
                <a:stretch>
                  <a:fillRect/>
                </a:stretch>
              </a:blipFill>
            </p:spPr>
            <p:txBody>
              <a:bodyPr/>
              <a:lstStyle/>
              <a:p>
                <a:r>
                  <a:rPr lang="sr-Latn-RS">
                    <a:noFill/>
                  </a:rPr>
                  <a:t> </a:t>
                </a:r>
              </a:p>
            </p:txBody>
          </p:sp>
        </mc:Fallback>
      </mc:AlternateContent>
    </p:spTree>
    <p:extLst>
      <p:ext uri="{BB962C8B-B14F-4D97-AF65-F5344CB8AC3E}">
        <p14:creationId xmlns:p14="http://schemas.microsoft.com/office/powerpoint/2010/main" val="34439622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72817"/>
            <a:ext cx="668655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Simulation results</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4028075" y="1590932"/>
                <a:ext cx="7996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sr-Latn-RS" i="1" smtClean="0">
                          <a:latin typeface="Cambria Math"/>
                          <a:ea typeface="Cambria Math"/>
                        </a:rPr>
                        <m:t>𝛿</m:t>
                      </m:r>
                      <m:r>
                        <a:rPr lang="en-US" b="0" i="1" smtClean="0">
                          <a:latin typeface="Cambria Math"/>
                          <a:ea typeface="Cambria Math"/>
                        </a:rPr>
                        <m:t>=8</m:t>
                      </m:r>
                    </m:oMath>
                  </m:oMathPara>
                </a14:m>
                <a:endParaRPr lang="sr-Latn-RS" dirty="0"/>
              </a:p>
            </p:txBody>
          </p:sp>
        </mc:Choice>
        <mc:Fallback xmlns="">
          <p:sp>
            <p:nvSpPr>
              <p:cNvPr id="4" name="TextBox 3"/>
              <p:cNvSpPr txBox="1">
                <a:spLocks noRot="1" noChangeAspect="1" noMove="1" noResize="1" noEditPoints="1" noAdjustHandles="1" noChangeArrowheads="1" noChangeShapeType="1" noTextEdit="1"/>
              </p:cNvSpPr>
              <p:nvPr/>
            </p:nvSpPr>
            <p:spPr>
              <a:xfrm>
                <a:off x="4028075" y="1590932"/>
                <a:ext cx="799642" cy="369332"/>
              </a:xfrm>
              <a:prstGeom prst="rect">
                <a:avLst/>
              </a:prstGeom>
              <a:blipFill rotWithShape="1">
                <a:blip r:embed="rId4"/>
                <a:stretch>
                  <a:fillRect/>
                </a:stretch>
              </a:blipFill>
            </p:spPr>
            <p:txBody>
              <a:bodyPr/>
              <a:lstStyle/>
              <a:p>
                <a:r>
                  <a:rPr lang="sr-Latn-RS">
                    <a:noFill/>
                  </a:rPr>
                  <a:t> </a:t>
                </a:r>
              </a:p>
            </p:txBody>
          </p:sp>
        </mc:Fallback>
      </mc:AlternateContent>
    </p:spTree>
    <p:extLst>
      <p:ext uri="{BB962C8B-B14F-4D97-AF65-F5344CB8AC3E}">
        <p14:creationId xmlns:p14="http://schemas.microsoft.com/office/powerpoint/2010/main" val="2214586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7344816" cy="1143000"/>
          </a:xfrm>
        </p:spPr>
        <p:txBody>
          <a:bodyPr/>
          <a:lstStyle/>
          <a:p>
            <a:r>
              <a:rPr lang="en-US" dirty="0" smtClean="0">
                <a:latin typeface="+mj-lt"/>
              </a:rPr>
              <a:t>Summary</a:t>
            </a:r>
            <a:endParaRPr lang="sr-Latn-CS" dirty="0">
              <a:latin typeface="+mj-lt"/>
            </a:endParaRPr>
          </a:p>
        </p:txBody>
      </p:sp>
      <p:sp>
        <p:nvSpPr>
          <p:cNvPr id="3" name="Content Placeholder 2"/>
          <p:cNvSpPr>
            <a:spLocks noGrp="1"/>
          </p:cNvSpPr>
          <p:nvPr>
            <p:ph idx="1"/>
          </p:nvPr>
        </p:nvSpPr>
        <p:spPr>
          <a:xfrm>
            <a:off x="1244392" y="1600200"/>
            <a:ext cx="7792104" cy="4997152"/>
          </a:xfrm>
        </p:spPr>
        <p:txBody>
          <a:bodyPr>
            <a:normAutofit/>
          </a:bodyPr>
          <a:lstStyle/>
          <a:p>
            <a:pPr algn="just">
              <a:buFont typeface="Wingdings" pitchFamily="2" charset="2"/>
              <a:buChar char="§"/>
            </a:pPr>
            <a:r>
              <a:rPr lang="en-US" sz="2400" dirty="0" smtClean="0">
                <a:latin typeface="+mj-lt"/>
              </a:rPr>
              <a:t>(Modern) c</a:t>
            </a:r>
            <a:r>
              <a:rPr lang="en-US" sz="2400" dirty="0" smtClean="0">
                <a:latin typeface="+mj-lt"/>
              </a:rPr>
              <a:t>oding theory helps designing efficient ALOHA-based random access protocols for single base station</a:t>
            </a:r>
          </a:p>
          <a:p>
            <a:pPr algn="just">
              <a:buFont typeface="Wingdings" pitchFamily="2" charset="2"/>
              <a:buChar char="§"/>
            </a:pPr>
            <a:r>
              <a:rPr lang="en-US" sz="2400" dirty="0" smtClean="0">
                <a:latin typeface="+mj-lt"/>
              </a:rPr>
              <a:t>For multiple base </a:t>
            </a:r>
            <a:r>
              <a:rPr lang="en-US" sz="2400" dirty="0">
                <a:latin typeface="+mj-lt"/>
              </a:rPr>
              <a:t>stations, </a:t>
            </a:r>
            <a:r>
              <a:rPr lang="en-US" sz="2400" dirty="0">
                <a:latin typeface="+mj-lt"/>
              </a:rPr>
              <a:t>geographic </a:t>
            </a:r>
            <a:r>
              <a:rPr lang="en-US" sz="2400" dirty="0">
                <a:latin typeface="+mj-lt"/>
              </a:rPr>
              <a:t>constrains </a:t>
            </a:r>
            <a:r>
              <a:rPr lang="en-US" sz="2400" dirty="0" smtClean="0">
                <a:latin typeface="+mj-lt"/>
              </a:rPr>
              <a:t>need to considered, leading to codes on random geometric graphs</a:t>
            </a:r>
            <a:endParaRPr lang="sr-Latn-RS" sz="2400" dirty="0" smtClean="0">
              <a:latin typeface="+mj-lt"/>
            </a:endParaRPr>
          </a:p>
          <a:p>
            <a:pPr algn="just"/>
            <a:endParaRPr lang="sr-Latn-RS" sz="2400" dirty="0" smtClean="0">
              <a:latin typeface="+mj-lt"/>
            </a:endParaRPr>
          </a:p>
          <a:p>
            <a:pPr algn="just">
              <a:buFont typeface="Wingdings" pitchFamily="2" charset="2"/>
              <a:buChar char="§"/>
            </a:pPr>
            <a:r>
              <a:rPr lang="en-US" sz="2400" dirty="0" smtClean="0">
                <a:latin typeface="+mj-lt"/>
              </a:rPr>
              <a:t>Work </a:t>
            </a:r>
            <a:r>
              <a:rPr lang="en-US" sz="2400" dirty="0" smtClean="0">
                <a:latin typeface="+mj-lt"/>
              </a:rPr>
              <a:t>in progress, some results already available:</a:t>
            </a:r>
          </a:p>
          <a:p>
            <a:pPr algn="just"/>
            <a:endParaRPr lang="en-US" sz="2400" dirty="0">
              <a:latin typeface="+mj-lt"/>
            </a:endParaRPr>
          </a:p>
          <a:p>
            <a:pPr algn="just"/>
            <a:endParaRPr lang="en-US" sz="2400" dirty="0" smtClean="0">
              <a:latin typeface="+mj-lt"/>
            </a:endParaRPr>
          </a:p>
          <a:p>
            <a:pPr algn="just"/>
            <a:endParaRPr lang="en-US" sz="2400" dirty="0">
              <a:latin typeface="+mj-lt"/>
            </a:endParaRPr>
          </a:p>
        </p:txBody>
      </p:sp>
      <p:sp>
        <p:nvSpPr>
          <p:cNvPr id="4" name="Rectangle 3"/>
          <p:cNvSpPr/>
          <p:nvPr/>
        </p:nvSpPr>
        <p:spPr>
          <a:xfrm>
            <a:off x="1403648" y="4022968"/>
            <a:ext cx="7416824" cy="707886"/>
          </a:xfrm>
          <a:prstGeom prst="rect">
            <a:avLst/>
          </a:prstGeom>
        </p:spPr>
        <p:txBody>
          <a:bodyPr wrap="square">
            <a:spAutoFit/>
          </a:bodyPr>
          <a:lstStyle/>
          <a:p>
            <a:r>
              <a:rPr lang="en-US" sz="2000" dirty="0"/>
              <a:t>[</a:t>
            </a:r>
            <a:r>
              <a:rPr lang="en-GB" sz="2000" dirty="0" err="1"/>
              <a:t>Bajović</a:t>
            </a:r>
            <a:r>
              <a:rPr lang="en-GB" sz="2000" dirty="0"/>
              <a:t>, </a:t>
            </a:r>
            <a:r>
              <a:rPr lang="en-GB" sz="2000" dirty="0" err="1"/>
              <a:t>Jakovetić</a:t>
            </a:r>
            <a:r>
              <a:rPr lang="en-GB" sz="2000" dirty="0"/>
              <a:t>, </a:t>
            </a:r>
            <a:r>
              <a:rPr lang="en-GB" sz="2000" dirty="0" err="1"/>
              <a:t>Vukobratović</a:t>
            </a:r>
            <a:r>
              <a:rPr lang="en-GB" sz="2000" dirty="0"/>
              <a:t> &amp; </a:t>
            </a:r>
            <a:r>
              <a:rPr lang="en-GB" sz="2000" dirty="0" err="1"/>
              <a:t>Crnojević</a:t>
            </a:r>
            <a:r>
              <a:rPr lang="en-GB" sz="2000" dirty="0"/>
              <a:t>, IEEE </a:t>
            </a:r>
            <a:r>
              <a:rPr lang="en-GB" sz="2000" dirty="0" smtClean="0"/>
              <a:t>ICC</a:t>
            </a:r>
            <a:r>
              <a:rPr lang="sr-Latn-RS" sz="2000" dirty="0" smtClean="0"/>
              <a:t> </a:t>
            </a:r>
            <a:r>
              <a:rPr lang="sr-Latn-RS" sz="2000" dirty="0" smtClean="0"/>
              <a:t>20</a:t>
            </a:r>
            <a:r>
              <a:rPr lang="en-GB" sz="2000" dirty="0" smtClean="0"/>
              <a:t>14</a:t>
            </a:r>
            <a:r>
              <a:rPr lang="en-GB" sz="2000" dirty="0" smtClean="0"/>
              <a:t>]</a:t>
            </a:r>
          </a:p>
          <a:p>
            <a:pPr marL="342900" indent="-342900">
              <a:buFont typeface="Wingdings" pitchFamily="2" charset="2"/>
              <a:buChar char="§"/>
            </a:pPr>
            <a:r>
              <a:rPr lang="en-US" sz="2000" dirty="0" smtClean="0"/>
              <a:t>http</a:t>
            </a:r>
            <a:r>
              <a:rPr lang="en-US" sz="2000" dirty="0"/>
              <a:t>://arxiv.org/abs/1401.6799</a:t>
            </a:r>
          </a:p>
        </p:txBody>
      </p:sp>
      <p:sp>
        <p:nvSpPr>
          <p:cNvPr id="6" name="Rectangle 5"/>
          <p:cNvSpPr/>
          <p:nvPr/>
        </p:nvSpPr>
        <p:spPr>
          <a:xfrm>
            <a:off x="1403648" y="4815056"/>
            <a:ext cx="7488832" cy="707886"/>
          </a:xfrm>
          <a:prstGeom prst="rect">
            <a:avLst/>
          </a:prstGeom>
        </p:spPr>
        <p:txBody>
          <a:bodyPr wrap="square">
            <a:spAutoFit/>
          </a:bodyPr>
          <a:lstStyle/>
          <a:p>
            <a:r>
              <a:rPr lang="en-US" sz="2000" dirty="0" smtClean="0"/>
              <a:t>[</a:t>
            </a:r>
            <a:r>
              <a:rPr lang="en-GB" sz="2000" dirty="0" err="1" smtClean="0"/>
              <a:t>Jakovetić</a:t>
            </a:r>
            <a:r>
              <a:rPr lang="en-GB" sz="2000" dirty="0"/>
              <a:t>, </a:t>
            </a:r>
            <a:r>
              <a:rPr lang="en-GB" sz="2000" dirty="0" err="1"/>
              <a:t>Bajović</a:t>
            </a:r>
            <a:r>
              <a:rPr lang="en-GB" sz="2000" dirty="0"/>
              <a:t> </a:t>
            </a:r>
            <a:r>
              <a:rPr lang="en-GB" sz="2000" dirty="0" smtClean="0"/>
              <a:t>, </a:t>
            </a:r>
            <a:r>
              <a:rPr lang="en-GB" sz="2000" dirty="0" err="1" smtClean="0"/>
              <a:t>Vukobratović</a:t>
            </a:r>
            <a:r>
              <a:rPr lang="en-GB" sz="2000" dirty="0" smtClean="0"/>
              <a:t> </a:t>
            </a:r>
            <a:r>
              <a:rPr lang="en-GB" sz="2000" dirty="0"/>
              <a:t>&amp; </a:t>
            </a:r>
            <a:r>
              <a:rPr lang="en-GB" sz="2000" dirty="0" err="1"/>
              <a:t>Crnojević</a:t>
            </a:r>
            <a:r>
              <a:rPr lang="en-GB" sz="2000" dirty="0"/>
              <a:t>, </a:t>
            </a:r>
            <a:r>
              <a:rPr lang="en-GB" sz="2000" dirty="0" smtClean="0"/>
              <a:t>IEEE ISIT </a:t>
            </a:r>
            <a:r>
              <a:rPr lang="sr-Latn-RS" sz="2000" dirty="0" smtClean="0"/>
              <a:t>20</a:t>
            </a:r>
            <a:r>
              <a:rPr lang="en-GB" sz="2000" dirty="0" smtClean="0"/>
              <a:t>14</a:t>
            </a:r>
            <a:r>
              <a:rPr lang="en-GB" sz="2000" dirty="0" smtClean="0"/>
              <a:t>]</a:t>
            </a:r>
          </a:p>
          <a:p>
            <a:pPr marL="342900" indent="-342900">
              <a:buFont typeface="Wingdings" pitchFamily="2" charset="2"/>
              <a:buChar char="§"/>
            </a:pPr>
            <a:r>
              <a:rPr lang="en-US" sz="2000" dirty="0"/>
              <a:t>http://arxiv.org/abs/1401.6810</a:t>
            </a:r>
          </a:p>
        </p:txBody>
      </p:sp>
      <p:sp>
        <p:nvSpPr>
          <p:cNvPr id="7" name="Rectangle 6"/>
          <p:cNvSpPr/>
          <p:nvPr/>
        </p:nvSpPr>
        <p:spPr>
          <a:xfrm>
            <a:off x="1403648" y="5561618"/>
            <a:ext cx="7488832" cy="1015663"/>
          </a:xfrm>
          <a:prstGeom prst="rect">
            <a:avLst/>
          </a:prstGeom>
        </p:spPr>
        <p:txBody>
          <a:bodyPr wrap="square">
            <a:spAutoFit/>
          </a:bodyPr>
          <a:lstStyle/>
          <a:p>
            <a:r>
              <a:rPr lang="en-US" sz="2000" dirty="0" smtClean="0"/>
              <a:t>[</a:t>
            </a:r>
            <a:r>
              <a:rPr lang="en-GB" sz="2000" dirty="0" err="1" smtClean="0"/>
              <a:t>Jakovetić</a:t>
            </a:r>
            <a:r>
              <a:rPr lang="en-GB" sz="2000" dirty="0"/>
              <a:t>, </a:t>
            </a:r>
            <a:r>
              <a:rPr lang="en-GB" sz="2000" dirty="0" err="1" smtClean="0"/>
              <a:t>Bajović</a:t>
            </a:r>
            <a:r>
              <a:rPr lang="en-GB" sz="2000" dirty="0" smtClean="0"/>
              <a:t>, </a:t>
            </a:r>
            <a:r>
              <a:rPr lang="en-GB" sz="2000" dirty="0" err="1"/>
              <a:t>Vukobratović</a:t>
            </a:r>
            <a:r>
              <a:rPr lang="en-GB" sz="2000" dirty="0"/>
              <a:t> &amp; </a:t>
            </a:r>
            <a:r>
              <a:rPr lang="en-GB" sz="2000" dirty="0" err="1"/>
              <a:t>Crnojević</a:t>
            </a:r>
            <a:r>
              <a:rPr lang="en-GB" sz="2000" dirty="0"/>
              <a:t>, </a:t>
            </a:r>
            <a:r>
              <a:rPr lang="en-GB" sz="2000" dirty="0" smtClean="0"/>
              <a:t>IEEE </a:t>
            </a:r>
            <a:r>
              <a:rPr lang="en-GB" sz="2000" dirty="0" smtClean="0"/>
              <a:t>Transactions on  Communications, </a:t>
            </a:r>
            <a:r>
              <a:rPr lang="sr-Latn-RS" sz="2000" dirty="0" smtClean="0"/>
              <a:t>– to appear</a:t>
            </a:r>
            <a:r>
              <a:rPr lang="en-GB" sz="2000" dirty="0" smtClean="0"/>
              <a:t>]</a:t>
            </a:r>
            <a:endParaRPr lang="en-GB" sz="2000" dirty="0" smtClean="0"/>
          </a:p>
          <a:p>
            <a:pPr marL="342900" indent="-342900">
              <a:buFont typeface="Wingdings" pitchFamily="2" charset="2"/>
              <a:buChar char="§"/>
            </a:pPr>
            <a:r>
              <a:rPr lang="en-US" sz="2000" dirty="0"/>
              <a:t>http://</a:t>
            </a:r>
            <a:r>
              <a:rPr lang="en-US" sz="2000" dirty="0" smtClean="0"/>
              <a:t>arxiv.org/abs/1407.1109</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Codes on Random Geometric Graphs</a:t>
            </a:r>
            <a:endParaRPr lang="en-US" dirty="0"/>
          </a:p>
        </p:txBody>
      </p:sp>
      <p:sp>
        <p:nvSpPr>
          <p:cNvPr id="12" name="Oval 11"/>
          <p:cNvSpPr/>
          <p:nvPr/>
        </p:nvSpPr>
        <p:spPr>
          <a:xfrm>
            <a:off x="720080" y="3284984"/>
            <a:ext cx="3600400"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5" name="Oval 14"/>
          <p:cNvSpPr/>
          <p:nvPr/>
        </p:nvSpPr>
        <p:spPr>
          <a:xfrm>
            <a:off x="2448272" y="3933056"/>
            <a:ext cx="424847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7" name="Oval 16"/>
          <p:cNvSpPr/>
          <p:nvPr/>
        </p:nvSpPr>
        <p:spPr>
          <a:xfrm>
            <a:off x="2952328" y="3212976"/>
            <a:ext cx="3024336"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9" name="Oval 18"/>
          <p:cNvSpPr/>
          <p:nvPr/>
        </p:nvSpPr>
        <p:spPr>
          <a:xfrm>
            <a:off x="4680520" y="3429000"/>
            <a:ext cx="4211960"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0" name="Oval 19"/>
          <p:cNvSpPr/>
          <p:nvPr/>
        </p:nvSpPr>
        <p:spPr>
          <a:xfrm>
            <a:off x="144016" y="4005064"/>
            <a:ext cx="403244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1" name="Oval 20"/>
          <p:cNvSpPr/>
          <p:nvPr/>
        </p:nvSpPr>
        <p:spPr>
          <a:xfrm>
            <a:off x="3888432" y="2564904"/>
            <a:ext cx="3888432" cy="10342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2" name="Oval 21"/>
          <p:cNvSpPr/>
          <p:nvPr/>
        </p:nvSpPr>
        <p:spPr>
          <a:xfrm>
            <a:off x="3528392" y="4437112"/>
            <a:ext cx="5040560"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4" name="Straight Connector 3"/>
          <p:cNvCxnSpPr/>
          <p:nvPr/>
        </p:nvCxnSpPr>
        <p:spPr>
          <a:xfrm flipV="1">
            <a:off x="1826297" y="4624884"/>
            <a:ext cx="239713" cy="10901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827829" y="4557314"/>
            <a:ext cx="1195315" cy="18578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115616" y="4415453"/>
            <a:ext cx="907528" cy="8218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53457" y="4605634"/>
            <a:ext cx="743969" cy="35071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861230" y="4158406"/>
            <a:ext cx="204780" cy="25704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258220" y="4516605"/>
            <a:ext cx="1181318" cy="6452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325463" y="4217644"/>
            <a:ext cx="716339" cy="27522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592026" y="3681669"/>
            <a:ext cx="728674" cy="4677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870756" y="3835688"/>
            <a:ext cx="478522" cy="2751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2611152" y="3660303"/>
            <a:ext cx="523791" cy="8686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533434" y="3817481"/>
            <a:ext cx="524213" cy="29894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557249" y="3780509"/>
            <a:ext cx="1275619" cy="24360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296869" y="3652654"/>
            <a:ext cx="1073396" cy="757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3936062" y="3761457"/>
            <a:ext cx="520500" cy="23884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4629494" y="3414711"/>
            <a:ext cx="461498" cy="23338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597699" y="3723679"/>
            <a:ext cx="823689" cy="5627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5218481" y="3082007"/>
            <a:ext cx="505647" cy="30796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4418170" y="3029737"/>
            <a:ext cx="1301195"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190999" y="2843412"/>
            <a:ext cx="533129" cy="1649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5954441" y="3082007"/>
            <a:ext cx="340701" cy="40759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5973493" y="3015449"/>
            <a:ext cx="576700" cy="16926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6398244" y="3554072"/>
            <a:ext cx="298500" cy="3022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6948264" y="3933056"/>
            <a:ext cx="642612" cy="959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793799" y="4082401"/>
            <a:ext cx="131963" cy="39806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327228" y="4043659"/>
            <a:ext cx="364753" cy="46069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5649191" y="4000301"/>
            <a:ext cx="1023738" cy="250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5556743" y="3779950"/>
            <a:ext cx="1111423" cy="16270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956672" y="4061481"/>
            <a:ext cx="447209" cy="28784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3609263" y="4401448"/>
            <a:ext cx="794618" cy="982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648771" y="4437112"/>
            <a:ext cx="566538" cy="17603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576735" y="4479431"/>
            <a:ext cx="20964" cy="3015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4680520" y="4269245"/>
            <a:ext cx="826629" cy="102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4648771" y="4405927"/>
            <a:ext cx="1528899" cy="821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156269" y="4179977"/>
            <a:ext cx="1247612" cy="1917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365017" y="4636963"/>
            <a:ext cx="647143" cy="4254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5354562" y="5096594"/>
            <a:ext cx="657598" cy="2193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5888538" y="5157192"/>
            <a:ext cx="179186" cy="38391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4783261" y="5138140"/>
            <a:ext cx="1233662" cy="39936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662140" y="4824736"/>
            <a:ext cx="1354783" cy="2604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6228184" y="4548866"/>
            <a:ext cx="65866" cy="4060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6295142" y="4575795"/>
            <a:ext cx="600650" cy="4060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6295142" y="4963988"/>
            <a:ext cx="1003216" cy="9837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6257080" y="5138140"/>
            <a:ext cx="1046461" cy="2956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6016923" y="2818327"/>
            <a:ext cx="665104" cy="1786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2062696" y="440238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350728" y="3645024"/>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381466" y="354398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5738642" y="2881402"/>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6685722" y="384083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6037650" y="494116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427984" y="4249554"/>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021380" y="2723650"/>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684047" y="2708920"/>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544794" y="3117594"/>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264568" y="3419915"/>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591573" y="3847200"/>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412281" y="3687891"/>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054721" y="3304036"/>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4264916" y="2934911"/>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131392" y="3565815"/>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805756" y="3945184"/>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98786" y="4097584"/>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439538" y="4425425"/>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492396" y="4170622"/>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178441" y="4423264"/>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843086" y="4447007"/>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298358" y="4863938"/>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285407" y="5383242"/>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5770534" y="5530466"/>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4617910" y="5462174"/>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5186731" y="5028627"/>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510661" y="4754072"/>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199666" y="4548866"/>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979356" y="4906507"/>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1669850" y="4697688"/>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68753" y="4687294"/>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426675" y="3585976"/>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1737876" y="4047540"/>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950265" y="4318888"/>
            <a:ext cx="165351" cy="157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615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This talk will be about…</a:t>
            </a:r>
            <a:endParaRPr lang="sr-Latn-RS" sz="4000" dirty="0"/>
          </a:p>
        </p:txBody>
      </p:sp>
      <p:sp>
        <p:nvSpPr>
          <p:cNvPr id="4" name="Content Placeholder 3"/>
          <p:cNvSpPr>
            <a:spLocks noGrp="1"/>
          </p:cNvSpPr>
          <p:nvPr>
            <p:ph sz="half" idx="2"/>
          </p:nvPr>
        </p:nvSpPr>
        <p:spPr>
          <a:xfrm>
            <a:off x="457200" y="1628801"/>
            <a:ext cx="6635080" cy="1080120"/>
          </a:xfrm>
        </p:spPr>
        <p:txBody>
          <a:bodyPr>
            <a:normAutofit/>
          </a:bodyPr>
          <a:lstStyle/>
          <a:p>
            <a:pPr>
              <a:buFont typeface="Wingdings" pitchFamily="2" charset="2"/>
              <a:buChar char="§"/>
            </a:pPr>
            <a:r>
              <a:rPr lang="en-US" sz="2800" dirty="0"/>
              <a:t>I</a:t>
            </a:r>
            <a:r>
              <a:rPr lang="en-US" sz="2800" dirty="0" smtClean="0"/>
              <a:t>nspiration: Codes on graphs</a:t>
            </a:r>
          </a:p>
          <a:p>
            <a:pPr lvl="1">
              <a:buFont typeface="Wingdings" pitchFamily="2" charset="2"/>
              <a:buChar char="§"/>
            </a:pPr>
            <a:r>
              <a:rPr lang="en-US" dirty="0" smtClean="0"/>
              <a:t>LDPC codes and iterative decoding methods</a:t>
            </a:r>
          </a:p>
        </p:txBody>
      </p:sp>
      <p:sp>
        <p:nvSpPr>
          <p:cNvPr id="7" name="Content Placeholder 3"/>
          <p:cNvSpPr>
            <a:spLocks noGrp="1"/>
          </p:cNvSpPr>
          <p:nvPr>
            <p:ph sz="half" idx="2"/>
          </p:nvPr>
        </p:nvSpPr>
        <p:spPr>
          <a:xfrm>
            <a:off x="457200" y="3212976"/>
            <a:ext cx="7787208" cy="1080120"/>
          </a:xfrm>
        </p:spPr>
        <p:txBody>
          <a:bodyPr>
            <a:normAutofit/>
          </a:bodyPr>
          <a:lstStyle/>
          <a:p>
            <a:pPr>
              <a:buFont typeface="Wingdings" pitchFamily="2" charset="2"/>
              <a:buChar char="§"/>
            </a:pPr>
            <a:r>
              <a:rPr lang="en-US" sz="2800" dirty="0" smtClean="0"/>
              <a:t>Problem: Massive uncoordinated multiple access</a:t>
            </a:r>
          </a:p>
          <a:p>
            <a:pPr lvl="1">
              <a:buFont typeface="Wingdings" pitchFamily="2" charset="2"/>
              <a:buChar char="§"/>
            </a:pPr>
            <a:r>
              <a:rPr lang="en-US" dirty="0" smtClean="0"/>
              <a:t>Evolution of Slotted ALOHA protocols </a:t>
            </a:r>
          </a:p>
        </p:txBody>
      </p:sp>
      <p:sp>
        <p:nvSpPr>
          <p:cNvPr id="8" name="Content Placeholder 3"/>
          <p:cNvSpPr>
            <a:spLocks noGrp="1"/>
          </p:cNvSpPr>
          <p:nvPr>
            <p:ph sz="half" idx="2"/>
          </p:nvPr>
        </p:nvSpPr>
        <p:spPr>
          <a:xfrm>
            <a:off x="456638" y="4797152"/>
            <a:ext cx="8363834" cy="1080120"/>
          </a:xfrm>
        </p:spPr>
        <p:txBody>
          <a:bodyPr>
            <a:normAutofit/>
          </a:bodyPr>
          <a:lstStyle/>
          <a:p>
            <a:pPr>
              <a:buFont typeface="Wingdings" pitchFamily="2" charset="2"/>
              <a:buChar char="§"/>
            </a:pPr>
            <a:r>
              <a:rPr lang="en-US" sz="2800" dirty="0" smtClean="0"/>
              <a:t>Motivation: M2M services in future 5G</a:t>
            </a:r>
          </a:p>
          <a:p>
            <a:pPr lvl="1">
              <a:buFont typeface="Wingdings" pitchFamily="2" charset="2"/>
              <a:buChar char="§"/>
            </a:pPr>
            <a:r>
              <a:rPr lang="en-US" dirty="0" smtClean="0"/>
              <a:t>Connecting massive amount of devices to future 5G small cell network </a:t>
            </a:r>
          </a:p>
          <a:p>
            <a:pPr lvl="1">
              <a:buFont typeface="Wingdings" pitchFamily="2" charset="2"/>
              <a:buChar char="§"/>
            </a:pPr>
            <a:endParaRPr lang="en-US" dirty="0" smtClean="0"/>
          </a:p>
        </p:txBody>
      </p:sp>
    </p:spTree>
    <p:extLst>
      <p:ext uri="{BB962C8B-B14F-4D97-AF65-F5344CB8AC3E}">
        <p14:creationId xmlns:p14="http://schemas.microsoft.com/office/powerpoint/2010/main" val="4111153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7344816" cy="1143000"/>
          </a:xfrm>
        </p:spPr>
        <p:txBody>
          <a:bodyPr/>
          <a:lstStyle/>
          <a:p>
            <a:r>
              <a:rPr lang="en-US" dirty="0" smtClean="0">
                <a:latin typeface="+mn-lt"/>
              </a:rPr>
              <a:t>Outline</a:t>
            </a:r>
            <a:endParaRPr lang="sr-Latn-CS" dirty="0">
              <a:latin typeface="+mn-lt"/>
            </a:endParaRPr>
          </a:p>
        </p:txBody>
      </p:sp>
      <p:sp>
        <p:nvSpPr>
          <p:cNvPr id="3" name="Content Placeholder 2"/>
          <p:cNvSpPr>
            <a:spLocks noGrp="1"/>
          </p:cNvSpPr>
          <p:nvPr>
            <p:ph idx="1"/>
          </p:nvPr>
        </p:nvSpPr>
        <p:spPr/>
        <p:txBody>
          <a:bodyPr>
            <a:normAutofit/>
          </a:bodyPr>
          <a:lstStyle/>
          <a:p>
            <a:pPr algn="just">
              <a:buFont typeface="Wingdings" pitchFamily="2" charset="2"/>
              <a:buChar char="§"/>
            </a:pPr>
            <a:r>
              <a:rPr lang="en-US" sz="2400" dirty="0" smtClean="0">
                <a:latin typeface="+mn-lt"/>
              </a:rPr>
              <a:t>Single Base-Station Model</a:t>
            </a:r>
            <a:endParaRPr lang="en-US" sz="2400" dirty="0" smtClean="0">
              <a:latin typeface="+mn-lt"/>
            </a:endParaRPr>
          </a:p>
          <a:p>
            <a:pPr lvl="1" algn="just">
              <a:buFont typeface="Wingdings" pitchFamily="2" charset="2"/>
              <a:buChar char="§"/>
            </a:pPr>
            <a:r>
              <a:rPr lang="en-US" sz="2400" dirty="0" smtClean="0">
                <a:latin typeface="+mn-lt"/>
              </a:rPr>
              <a:t>Recent Trends in Slotted ALOHA</a:t>
            </a:r>
          </a:p>
          <a:p>
            <a:pPr lvl="1" algn="just">
              <a:buFont typeface="Wingdings" pitchFamily="2" charset="2"/>
              <a:buChar char="§"/>
            </a:pPr>
            <a:r>
              <a:rPr lang="en-US" sz="2400" dirty="0" smtClean="0">
                <a:latin typeface="+mn-lt"/>
              </a:rPr>
              <a:t>LDPC Codes</a:t>
            </a:r>
            <a:endParaRPr lang="en-US" sz="2400" dirty="0" smtClean="0">
              <a:latin typeface="+mn-lt"/>
            </a:endParaRPr>
          </a:p>
          <a:p>
            <a:pPr algn="just">
              <a:buFont typeface="Wingdings" pitchFamily="2" charset="2"/>
              <a:buChar char="§"/>
            </a:pPr>
            <a:endParaRPr lang="en-US" sz="2400" dirty="0">
              <a:latin typeface="+mn-lt"/>
            </a:endParaRPr>
          </a:p>
          <a:p>
            <a:pPr algn="just">
              <a:buFont typeface="Wingdings" pitchFamily="2" charset="2"/>
              <a:buChar char="§"/>
            </a:pPr>
            <a:r>
              <a:rPr lang="en-US" sz="2400" dirty="0" smtClean="0">
                <a:latin typeface="+mn-lt"/>
              </a:rPr>
              <a:t>Multiple Base-Station Model</a:t>
            </a:r>
            <a:endParaRPr lang="en-US" sz="2400" dirty="0" smtClean="0">
              <a:latin typeface="+mn-lt"/>
            </a:endParaRPr>
          </a:p>
          <a:p>
            <a:pPr lvl="1" algn="just">
              <a:buFont typeface="Wingdings" pitchFamily="2" charset="2"/>
              <a:buChar char="§"/>
            </a:pPr>
            <a:r>
              <a:rPr lang="en-US" sz="2400" dirty="0" smtClean="0">
                <a:latin typeface="+mn-lt"/>
              </a:rPr>
              <a:t>Cooperative Slotted ALOHA </a:t>
            </a:r>
          </a:p>
          <a:p>
            <a:pPr lvl="1" algn="just">
              <a:buFont typeface="Wingdings" pitchFamily="2" charset="2"/>
              <a:buChar char="§"/>
            </a:pPr>
            <a:r>
              <a:rPr lang="en-US" sz="2400" dirty="0" smtClean="0">
                <a:latin typeface="+mn-lt"/>
              </a:rPr>
              <a:t>Codes on Random Geometric Graphs</a:t>
            </a:r>
            <a:endParaRPr lang="en-US" sz="2400" dirty="0" smtClean="0">
              <a:latin typeface="+mn-lt"/>
            </a:endParaRPr>
          </a:p>
          <a:p>
            <a:pPr algn="just">
              <a:buFont typeface="Wingdings" pitchFamily="2" charset="2"/>
              <a:buChar char="§"/>
            </a:pPr>
            <a:endParaRPr lang="en-US" sz="2400" dirty="0" smtClean="0">
              <a:latin typeface="+mn-lt"/>
            </a:endParaRPr>
          </a:p>
          <a:p>
            <a:pPr algn="just">
              <a:buFont typeface="Wingdings" pitchFamily="2" charset="2"/>
              <a:buChar char="§"/>
            </a:pPr>
            <a:r>
              <a:rPr lang="en-US" sz="2400" dirty="0" smtClean="0">
                <a:latin typeface="+mn-lt"/>
              </a:rPr>
              <a:t>Summary</a:t>
            </a:r>
          </a:p>
          <a:p>
            <a:pPr algn="just">
              <a:buFont typeface="Wingdings" pitchFamily="2" charset="2"/>
              <a:buChar char="§"/>
            </a:pP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7344816" cy="1143000"/>
          </a:xfrm>
        </p:spPr>
        <p:txBody>
          <a:bodyPr/>
          <a:lstStyle/>
          <a:p>
            <a:r>
              <a:rPr lang="en-US" dirty="0" smtClean="0">
                <a:latin typeface="+mn-lt"/>
              </a:rPr>
              <a:t>Outline</a:t>
            </a:r>
            <a:endParaRPr lang="sr-Latn-CS" dirty="0">
              <a:latin typeface="+mn-lt"/>
            </a:endParaRPr>
          </a:p>
        </p:txBody>
      </p:sp>
      <p:sp>
        <p:nvSpPr>
          <p:cNvPr id="3" name="Content Placeholder 2"/>
          <p:cNvSpPr>
            <a:spLocks noGrp="1"/>
          </p:cNvSpPr>
          <p:nvPr>
            <p:ph idx="1"/>
          </p:nvPr>
        </p:nvSpPr>
        <p:spPr/>
        <p:txBody>
          <a:bodyPr>
            <a:normAutofit/>
          </a:bodyPr>
          <a:lstStyle/>
          <a:p>
            <a:pPr algn="just">
              <a:buFont typeface="Wingdings" pitchFamily="2" charset="2"/>
              <a:buChar char="§"/>
            </a:pPr>
            <a:r>
              <a:rPr lang="en-US" sz="2400" dirty="0" smtClean="0">
                <a:latin typeface="+mn-lt"/>
              </a:rPr>
              <a:t>Single Base-Station Model</a:t>
            </a:r>
            <a:endParaRPr lang="en-US" sz="2400" dirty="0" smtClean="0">
              <a:latin typeface="+mn-lt"/>
            </a:endParaRPr>
          </a:p>
          <a:p>
            <a:pPr lvl="1" algn="just">
              <a:buFont typeface="Wingdings" pitchFamily="2" charset="2"/>
              <a:buChar char="§"/>
            </a:pPr>
            <a:r>
              <a:rPr lang="en-US" sz="2400" dirty="0" smtClean="0">
                <a:latin typeface="+mn-lt"/>
              </a:rPr>
              <a:t>Recent Trends in Slotted ALOHA</a:t>
            </a:r>
          </a:p>
          <a:p>
            <a:pPr lvl="1" algn="just">
              <a:buFont typeface="Wingdings" pitchFamily="2" charset="2"/>
              <a:buChar char="§"/>
            </a:pPr>
            <a:r>
              <a:rPr lang="en-US" sz="2400" dirty="0" smtClean="0">
                <a:latin typeface="+mn-lt"/>
              </a:rPr>
              <a:t>LDPC Codes</a:t>
            </a:r>
            <a:endParaRPr lang="en-US" sz="2400" dirty="0" smtClean="0">
              <a:latin typeface="+mn-lt"/>
            </a:endParaRPr>
          </a:p>
          <a:p>
            <a:pPr algn="just">
              <a:buFont typeface="Wingdings" pitchFamily="2" charset="2"/>
              <a:buChar char="§"/>
            </a:pPr>
            <a:endParaRPr lang="en-US" sz="2400" dirty="0">
              <a:latin typeface="+mn-lt"/>
            </a:endParaRPr>
          </a:p>
          <a:p>
            <a:pPr algn="just">
              <a:buFont typeface="Wingdings" pitchFamily="2" charset="2"/>
              <a:buChar char="§"/>
            </a:pPr>
            <a:r>
              <a:rPr lang="en-US" sz="2400" dirty="0" smtClean="0">
                <a:solidFill>
                  <a:schemeClr val="bg1">
                    <a:lumMod val="75000"/>
                  </a:schemeClr>
                </a:solidFill>
                <a:latin typeface="+mn-lt"/>
              </a:rPr>
              <a:t>Multiple Base-Station Model</a:t>
            </a:r>
            <a:endParaRPr lang="en-US" sz="2400" dirty="0" smtClean="0">
              <a:solidFill>
                <a:schemeClr val="bg1">
                  <a:lumMod val="75000"/>
                </a:schemeClr>
              </a:solidFill>
              <a:latin typeface="+mn-lt"/>
            </a:endParaRPr>
          </a:p>
          <a:p>
            <a:pPr lvl="1" algn="just">
              <a:buFont typeface="Wingdings" pitchFamily="2" charset="2"/>
              <a:buChar char="§"/>
            </a:pPr>
            <a:r>
              <a:rPr lang="en-US" sz="2400" dirty="0" smtClean="0">
                <a:solidFill>
                  <a:schemeClr val="bg1">
                    <a:lumMod val="75000"/>
                  </a:schemeClr>
                </a:solidFill>
                <a:latin typeface="+mn-lt"/>
              </a:rPr>
              <a:t>Cooperative Slotted ALOHA </a:t>
            </a:r>
          </a:p>
          <a:p>
            <a:pPr lvl="1" algn="just">
              <a:buFont typeface="Wingdings" pitchFamily="2" charset="2"/>
              <a:buChar char="§"/>
            </a:pPr>
            <a:r>
              <a:rPr lang="en-US" sz="2400" dirty="0" smtClean="0">
                <a:solidFill>
                  <a:schemeClr val="bg1">
                    <a:lumMod val="75000"/>
                  </a:schemeClr>
                </a:solidFill>
                <a:latin typeface="+mn-lt"/>
              </a:rPr>
              <a:t>Codes on Random Geometric Graphs</a:t>
            </a:r>
            <a:endParaRPr lang="en-US" sz="2400" dirty="0" smtClean="0">
              <a:solidFill>
                <a:schemeClr val="bg1">
                  <a:lumMod val="75000"/>
                </a:schemeClr>
              </a:solidFill>
              <a:latin typeface="+mn-lt"/>
            </a:endParaRPr>
          </a:p>
          <a:p>
            <a:pPr algn="just">
              <a:buFont typeface="Wingdings" pitchFamily="2" charset="2"/>
              <a:buChar char="§"/>
            </a:pPr>
            <a:endParaRPr lang="en-US" sz="2400" dirty="0" smtClean="0">
              <a:solidFill>
                <a:schemeClr val="bg1">
                  <a:lumMod val="75000"/>
                </a:schemeClr>
              </a:solidFill>
              <a:latin typeface="+mn-lt"/>
            </a:endParaRPr>
          </a:p>
          <a:p>
            <a:pPr algn="just">
              <a:buFont typeface="Wingdings" pitchFamily="2" charset="2"/>
              <a:buChar char="§"/>
            </a:pPr>
            <a:r>
              <a:rPr lang="en-US" sz="2400" dirty="0" smtClean="0">
                <a:solidFill>
                  <a:schemeClr val="bg1">
                    <a:lumMod val="75000"/>
                  </a:schemeClr>
                </a:solidFill>
                <a:latin typeface="+mn-lt"/>
              </a:rPr>
              <a:t>Summary</a:t>
            </a:r>
          </a:p>
          <a:p>
            <a:pPr algn="just">
              <a:buFont typeface="Wingdings" pitchFamily="2" charset="2"/>
              <a:buChar char="§"/>
            </a:pPr>
            <a:endParaRPr lang="en-US" sz="2400" dirty="0"/>
          </a:p>
        </p:txBody>
      </p:sp>
    </p:spTree>
    <p:extLst>
      <p:ext uri="{BB962C8B-B14F-4D97-AF65-F5344CB8AC3E}">
        <p14:creationId xmlns:p14="http://schemas.microsoft.com/office/powerpoint/2010/main" val="2614235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Slotted </a:t>
            </a:r>
            <a:r>
              <a:rPr lang="en-US" dirty="0" smtClean="0"/>
              <a:t>ALOHA</a:t>
            </a:r>
            <a:endParaRPr lang="en-US" dirty="0"/>
          </a:p>
        </p:txBody>
      </p:sp>
      <p:sp>
        <p:nvSpPr>
          <p:cNvPr id="4" name="Text Placeholder 3"/>
          <p:cNvSpPr>
            <a:spLocks noGrp="1"/>
          </p:cNvSpPr>
          <p:nvPr>
            <p:ph type="body" idx="1"/>
          </p:nvPr>
        </p:nvSpPr>
        <p:spPr/>
        <p:txBody>
          <a:bodyPr/>
          <a:lstStyle/>
          <a:p>
            <a:r>
              <a:rPr lang="en-US" dirty="0" smtClean="0"/>
              <a:t>Preliminaries</a:t>
            </a:r>
            <a:endParaRPr lang="sr-Latn-RS" dirty="0"/>
          </a:p>
        </p:txBody>
      </p:sp>
      <mc:AlternateContent xmlns:mc="http://schemas.openxmlformats.org/markup-compatibility/2006">
        <mc:Choice xmlns:a14="http://schemas.microsoft.com/office/drawing/2010/main" Requires="a14">
          <p:sp>
            <p:nvSpPr>
              <p:cNvPr id="3" name="Content Placeholder 2"/>
              <p:cNvSpPr>
                <a:spLocks noGrp="1"/>
              </p:cNvSpPr>
              <p:nvPr>
                <p:ph sz="half" idx="2"/>
              </p:nvPr>
            </p:nvSpPr>
            <p:spPr>
              <a:xfrm>
                <a:off x="457200" y="2174874"/>
                <a:ext cx="4330824" cy="4350469"/>
              </a:xfrm>
            </p:spPr>
            <p:txBody>
              <a:bodyPr>
                <a:noAutofit/>
              </a:bodyPr>
              <a:lstStyle/>
              <a:p>
                <a:pPr marL="0" indent="0">
                  <a:buNone/>
                </a:pPr>
                <a14:m>
                  <m:oMath xmlns:m="http://schemas.openxmlformats.org/officeDocument/2006/math">
                    <m:r>
                      <a:rPr lang="en-US" sz="2000" b="0" i="1" dirty="0" smtClean="0"/>
                      <m:t>𝑛</m:t>
                    </m:r>
                  </m:oMath>
                </a14:m>
                <a:r>
                  <a:rPr lang="en-US" sz="2000" dirty="0" smtClean="0"/>
                  <a:t> </a:t>
                </a:r>
                <a:r>
                  <a:rPr lang="en-US" sz="2000" dirty="0" smtClean="0"/>
                  <a:t>system users</a:t>
                </a:r>
                <a:endParaRPr lang="en-US" sz="2000" dirty="0" smtClean="0"/>
              </a:p>
              <a:p>
                <a:pPr marL="519113" lvl="1" indent="-342900">
                  <a:buFont typeface="Wingdings" pitchFamily="2" charset="2"/>
                  <a:buChar char="§"/>
                </a:pPr>
                <a:r>
                  <a:rPr lang="en-US" dirty="0" smtClean="0"/>
                  <a:t>Each user wants to send a packet over shared </a:t>
                </a:r>
                <a:r>
                  <a:rPr lang="en-US" dirty="0" smtClean="0"/>
                  <a:t>channel</a:t>
                </a:r>
              </a:p>
              <a:p>
                <a:pPr marL="519113" lvl="1" indent="-342900">
                  <a:buFont typeface="Wingdings" pitchFamily="2" charset="2"/>
                  <a:buChar char="§"/>
                </a:pPr>
                <a:r>
                  <a:rPr lang="en-US" dirty="0"/>
                  <a:t>Time is divided in </a:t>
                </a:r>
                <a:r>
                  <a:rPr lang="en-US" dirty="0" smtClean="0"/>
                  <a:t>slots</a:t>
                </a:r>
              </a:p>
              <a:p>
                <a:pPr marL="519113" lvl="1" indent="-342900">
                  <a:buFont typeface="Wingdings" pitchFamily="2" charset="2"/>
                  <a:buChar char="§"/>
                </a:pPr>
                <a:r>
                  <a:rPr lang="en-US" dirty="0" smtClean="0"/>
                  <a:t>Users are synchronized to slots</a:t>
                </a:r>
              </a:p>
              <a:p>
                <a:pPr marL="519113" lvl="1" indent="-342900">
                  <a:buFont typeface="Wingdings" pitchFamily="2" charset="2"/>
                  <a:buChar char="§"/>
                </a:pPr>
                <a:endParaRPr lang="en-US" dirty="0" smtClean="0"/>
              </a:p>
              <a:p>
                <a:pPr marL="0" indent="0">
                  <a:buNone/>
                </a:pPr>
                <a:r>
                  <a:rPr lang="en-US" sz="2000" dirty="0" smtClean="0"/>
                  <a:t>Slotted ALOHA rules:</a:t>
                </a:r>
                <a:endParaRPr lang="en-US" sz="2000" dirty="0" smtClean="0"/>
              </a:p>
              <a:p>
                <a:pPr marL="519113" lvl="1" indent="-342900">
                  <a:buFont typeface="Wingdings" pitchFamily="2" charset="2"/>
                  <a:buChar char="§"/>
                </a:pPr>
                <a:r>
                  <a:rPr lang="en-US" dirty="0" smtClean="0"/>
                  <a:t>Fully distributed, no coordination</a:t>
                </a:r>
              </a:p>
              <a:p>
                <a:pPr marL="519113" lvl="1" indent="-342900">
                  <a:buFont typeface="Wingdings" pitchFamily="2" charset="2"/>
                  <a:buChar char="§"/>
                </a:pPr>
                <a:r>
                  <a:rPr lang="en-US" dirty="0" smtClean="0"/>
                  <a:t>Every user applies the same rule:</a:t>
                </a:r>
                <a:endParaRPr lang="en-US" dirty="0"/>
              </a:p>
              <a:p>
                <a:pPr marL="919163" lvl="2" indent="-342900">
                  <a:buFont typeface="Wingdings" pitchFamily="2" charset="2"/>
                  <a:buChar char="§"/>
                </a:pPr>
                <a:r>
                  <a:rPr lang="en-US" sz="2000" dirty="0" smtClean="0"/>
                  <a:t>If a user has a packet to send, it will send it in upcoming slot</a:t>
                </a:r>
              </a:p>
            </p:txBody>
          </p:sp>
        </mc:Choice>
        <mc:Fallback>
          <p:sp>
            <p:nvSpPr>
              <p:cNvPr id="3" name="Content Placeholder 2"/>
              <p:cNvSpPr>
                <a:spLocks noGrp="1" noRot="1" noChangeAspect="1" noMove="1" noResize="1" noEditPoints="1" noAdjustHandles="1" noChangeArrowheads="1" noChangeShapeType="1" noTextEdit="1"/>
              </p:cNvSpPr>
              <p:nvPr>
                <p:ph sz="half" idx="2"/>
              </p:nvPr>
            </p:nvSpPr>
            <p:spPr>
              <a:xfrm>
                <a:off x="457200" y="2174874"/>
                <a:ext cx="4330824" cy="4350469"/>
              </a:xfrm>
              <a:blipFill rotWithShape="1">
                <a:blip r:embed="rId2"/>
                <a:stretch>
                  <a:fillRect l="-1408" t="-701"/>
                </a:stretch>
              </a:blipFill>
            </p:spPr>
            <p:txBody>
              <a:bodyPr/>
              <a:lstStyle/>
              <a:p>
                <a:r>
                  <a:rPr lang="sr-Latn-RS">
                    <a:noFill/>
                  </a:rPr>
                  <a:t> </a:t>
                </a:r>
              </a:p>
            </p:txBody>
          </p:sp>
        </mc:Fallback>
      </mc:AlternateContent>
      <p:sp>
        <p:nvSpPr>
          <p:cNvPr id="5" name="Oval 4"/>
          <p:cNvSpPr/>
          <p:nvPr/>
        </p:nvSpPr>
        <p:spPr>
          <a:xfrm>
            <a:off x="6373671" y="1765865"/>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373671" y="2555183"/>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73671" y="3344502"/>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73671" y="5554594"/>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5400000">
            <a:off x="6230882" y="4437900"/>
            <a:ext cx="740107" cy="424048"/>
          </a:xfrm>
          <a:prstGeom prst="rect">
            <a:avLst/>
          </a:prstGeom>
          <a:noFill/>
        </p:spPr>
        <p:txBody>
          <a:bodyPr wrap="none" rtlCol="0">
            <a:spAutoFit/>
          </a:bodyPr>
          <a:lstStyle/>
          <a:p>
            <a:r>
              <a:rPr lang="en-US" dirty="0" smtClean="0"/>
              <a:t>.   .   .</a:t>
            </a:r>
            <a:endParaRPr lang="en-US" dirty="0"/>
          </a:p>
        </p:txBody>
      </p:sp>
      <p:sp>
        <p:nvSpPr>
          <p:cNvPr id="16" name="TextBox 15"/>
          <p:cNvSpPr txBox="1"/>
          <p:nvPr/>
        </p:nvSpPr>
        <p:spPr>
          <a:xfrm>
            <a:off x="6116119" y="1181512"/>
            <a:ext cx="852349"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n</a:t>
            </a:r>
            <a:r>
              <a:rPr lang="en-US" dirty="0" smtClean="0"/>
              <a:t> users</a:t>
            </a:r>
            <a:endParaRPr lang="en-US" dirty="0"/>
          </a:p>
        </p:txBody>
      </p:sp>
      <p:sp>
        <p:nvSpPr>
          <p:cNvPr id="12" name="Rectangle 11"/>
          <p:cNvSpPr/>
          <p:nvPr/>
        </p:nvSpPr>
        <p:spPr>
          <a:xfrm>
            <a:off x="8191069" y="2246407"/>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191069" y="2483203"/>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191069" y="271999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91069" y="2956794"/>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191069" y="4456499"/>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5400000">
            <a:off x="8022370" y="3588415"/>
            <a:ext cx="740107" cy="424048"/>
          </a:xfrm>
          <a:prstGeom prst="rect">
            <a:avLst/>
          </a:prstGeom>
          <a:noFill/>
        </p:spPr>
        <p:txBody>
          <a:bodyPr wrap="none" rtlCol="0">
            <a:spAutoFit/>
          </a:bodyPr>
          <a:lstStyle/>
          <a:p>
            <a:r>
              <a:rPr lang="en-US" dirty="0" smtClean="0"/>
              <a:t>.   .   .</a:t>
            </a: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5353746"/>
            <a:ext cx="577535" cy="577535"/>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4608" y="1591369"/>
            <a:ext cx="577535" cy="57753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839" y="2370938"/>
            <a:ext cx="577535" cy="577535"/>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310" y="3164497"/>
            <a:ext cx="577535" cy="577535"/>
          </a:xfrm>
          <a:prstGeom prst="rect">
            <a:avLst/>
          </a:prstGeom>
        </p:spPr>
      </p:pic>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923406" y="1180176"/>
            <a:ext cx="783530" cy="945022"/>
          </a:xfrm>
          <a:prstGeom prst="rect">
            <a:avLst/>
          </a:prstGeom>
        </p:spPr>
      </p:pic>
    </p:spTree>
    <p:extLst>
      <p:ext uri="{BB962C8B-B14F-4D97-AF65-F5344CB8AC3E}">
        <p14:creationId xmlns:p14="http://schemas.microsoft.com/office/powerpoint/2010/main" val="1585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Slotted ALOHA</a:t>
            </a:r>
            <a:endParaRPr lang="sr-Latn-RS" dirty="0"/>
          </a:p>
        </p:txBody>
      </p:sp>
      <mc:AlternateContent xmlns:mc="http://schemas.openxmlformats.org/markup-compatibility/2006">
        <mc:Choice xmlns:a14="http://schemas.microsoft.com/office/drawing/2010/main" Requires="a14">
          <p:sp>
            <p:nvSpPr>
              <p:cNvPr id="7" name="Content Placeholder 2"/>
              <p:cNvSpPr>
                <a:spLocks noGrp="1"/>
              </p:cNvSpPr>
              <p:nvPr>
                <p:ph idx="1"/>
              </p:nvPr>
            </p:nvSpPr>
            <p:spPr>
              <a:xfrm>
                <a:off x="457200" y="2132856"/>
                <a:ext cx="5626968" cy="3644713"/>
              </a:xfrm>
            </p:spPr>
            <p:txBody>
              <a:bodyPr>
                <a:noAutofit/>
              </a:bodyPr>
              <a:lstStyle/>
              <a:p>
                <a:pPr marL="285750" indent="-285750">
                  <a:buFont typeface="Wingdings" pitchFamily="2" charset="2"/>
                  <a:buChar char="§"/>
                </a:pPr>
                <a:r>
                  <a:rPr lang="en-US" sz="2000" b="0" dirty="0" smtClean="0"/>
                  <a:t>Users </a:t>
                </a:r>
                <a:r>
                  <a:rPr lang="en-US" sz="2000" b="0" dirty="0"/>
                  <a:t>access slots with slot-access </a:t>
                </a:r>
                <a:r>
                  <a:rPr lang="en-US" sz="2000" b="0" dirty="0" smtClean="0"/>
                  <a:t>probability </a:t>
                </a:r>
                <a14:m>
                  <m:oMath xmlns:m="http://schemas.openxmlformats.org/officeDocument/2006/math">
                    <m:r>
                      <a:rPr lang="en-US" sz="2000" b="0" i="1" dirty="0">
                        <a:latin typeface="Cambria Math"/>
                      </a:rPr>
                      <m:t>𝑝</m:t>
                    </m:r>
                  </m:oMath>
                </a14:m>
                <a:endParaRPr lang="en-US" sz="2000" b="0" dirty="0"/>
              </a:p>
              <a:p>
                <a:pPr marL="285750" indent="-285750">
                  <a:buFont typeface="Wingdings" pitchFamily="2" charset="2"/>
                  <a:buChar char="§"/>
                </a:pPr>
                <a:r>
                  <a:rPr lang="en-US" sz="2000" b="0" dirty="0"/>
                  <a:t>Average slot </a:t>
                </a:r>
                <a:r>
                  <a:rPr lang="en-US" sz="2000" b="0" dirty="0"/>
                  <a:t>load </a:t>
                </a:r>
                <a14:m>
                  <m:oMath xmlns:m="http://schemas.openxmlformats.org/officeDocument/2006/math">
                    <m:r>
                      <m:rPr>
                        <m:sty m:val="p"/>
                      </m:rPr>
                      <a:rPr lang="en-US" sz="2000" b="0" dirty="0"/>
                      <m:t>G</m:t>
                    </m:r>
                    <m:r>
                      <a:rPr lang="en-US" sz="2000" b="0" dirty="0"/>
                      <m:t>=</m:t>
                    </m:r>
                    <m:r>
                      <a:rPr lang="en-US" sz="2000" b="0" i="1" dirty="0" smtClean="0">
                        <a:latin typeface="Cambria Math"/>
                      </a:rPr>
                      <m:t>𝑝</m:t>
                    </m:r>
                    <m:r>
                      <a:rPr lang="en-US" sz="2000" b="0" i="1" dirty="0" smtClean="0">
                        <a:latin typeface="Cambria Math"/>
                        <a:ea typeface="Cambria Math"/>
                      </a:rPr>
                      <m:t>∙</m:t>
                    </m:r>
                    <m:r>
                      <a:rPr lang="en-US" sz="2000" b="0"/>
                      <m:t>𝑛</m:t>
                    </m:r>
                  </m:oMath>
                </a14:m>
                <a:endParaRPr lang="en-US" sz="2000" b="0" dirty="0"/>
              </a:p>
              <a:p>
                <a:pPr marL="342900" lvl="2" indent="-342900"/>
                <a:endParaRPr lang="en-US" sz="900" dirty="0">
                  <a:solidFill>
                    <a:srgbClr val="C00000"/>
                  </a:solidFill>
                </a:endParaRPr>
              </a:p>
              <a:p>
                <a:pPr marL="285750" lvl="2" indent="-285750">
                  <a:buFont typeface="Wingdings" pitchFamily="2" charset="2"/>
                  <a:buChar char="§"/>
                </a:pPr>
                <a:r>
                  <a:rPr lang="en-US" sz="2000" b="0" dirty="0">
                    <a:solidFill>
                      <a:schemeClr val="accent2"/>
                    </a:solidFill>
                  </a:rPr>
                  <a:t>Idle slots are </a:t>
                </a:r>
                <a:r>
                  <a:rPr lang="en-US" sz="2000" b="0" dirty="0">
                    <a:solidFill>
                      <a:schemeClr val="accent2"/>
                    </a:solidFill>
                  </a:rPr>
                  <a:t>waste</a:t>
                </a:r>
              </a:p>
              <a:p>
                <a:pPr marL="285750" lvl="2" indent="-285750">
                  <a:buFont typeface="Wingdings" pitchFamily="2" charset="2"/>
                  <a:buChar char="§"/>
                </a:pPr>
                <a:r>
                  <a:rPr lang="en-US" sz="2000" b="0" dirty="0">
                    <a:solidFill>
                      <a:schemeClr val="accent2"/>
                    </a:solidFill>
                  </a:rPr>
                  <a:t>Singletons are useful</a:t>
                </a:r>
                <a:endParaRPr lang="en-US" sz="2000" b="0" dirty="0">
                  <a:solidFill>
                    <a:schemeClr val="accent2"/>
                  </a:solidFill>
                </a:endParaRPr>
              </a:p>
              <a:p>
                <a:pPr marL="285750" lvl="2" indent="-285750">
                  <a:buFont typeface="Wingdings" pitchFamily="2" charset="2"/>
                  <a:buChar char="§"/>
                </a:pPr>
                <a:r>
                  <a:rPr lang="en-US" sz="2000" b="0" dirty="0">
                    <a:solidFill>
                      <a:schemeClr val="accent2"/>
                    </a:solidFill>
                  </a:rPr>
                  <a:t>Collisions </a:t>
                </a:r>
                <a:r>
                  <a:rPr lang="en-US" sz="2000" b="0" dirty="0">
                    <a:solidFill>
                      <a:schemeClr val="accent2"/>
                    </a:solidFill>
                  </a:rPr>
                  <a:t>are </a:t>
                </a:r>
                <a:r>
                  <a:rPr lang="en-US" sz="2000" b="0" dirty="0">
                    <a:solidFill>
                      <a:schemeClr val="accent2"/>
                    </a:solidFill>
                  </a:rPr>
                  <a:t>destructive</a:t>
                </a:r>
                <a:endParaRPr lang="en-US" sz="2000" b="0" dirty="0">
                  <a:solidFill>
                    <a:schemeClr val="accent2"/>
                  </a:solidFill>
                </a:endParaRPr>
              </a:p>
              <a:p>
                <a:endParaRPr lang="en-US" sz="900" dirty="0"/>
              </a:p>
              <a:p>
                <a:pPr marL="285750" indent="-285750">
                  <a:buFont typeface="Wingdings" pitchFamily="2" charset="2"/>
                  <a:buChar char="§"/>
                </a:pPr>
                <a:r>
                  <a:rPr lang="en-US" sz="2000" b="0" dirty="0"/>
                  <a:t>Throughput:</a:t>
                </a:r>
              </a:p>
              <a:p>
                <a:pPr lvl="1"/>
                <a:r>
                  <a:rPr lang="en-US" b="0" dirty="0"/>
                  <a:t>Average fraction of </a:t>
                </a:r>
                <a:r>
                  <a:rPr lang="en-US" b="0" dirty="0" smtClean="0"/>
                  <a:t>singletons:  </a:t>
                </a:r>
                <a14:m>
                  <m:oMath xmlns:m="http://schemas.openxmlformats.org/officeDocument/2006/math">
                    <m:r>
                      <a:rPr lang="en-US" b="0" i="1" dirty="0">
                        <a:latin typeface="Cambria Math"/>
                      </a:rPr>
                      <m:t>𝑇</m:t>
                    </m:r>
                    <m:r>
                      <a:rPr lang="en-US" b="0" i="1" dirty="0">
                        <a:latin typeface="Cambria Math"/>
                      </a:rPr>
                      <m:t>=</m:t>
                    </m:r>
                    <m:r>
                      <a:rPr lang="en-US" b="0" i="1" dirty="0">
                        <a:latin typeface="Cambria Math"/>
                      </a:rPr>
                      <m:t>𝐺</m:t>
                    </m:r>
                    <m:sSup>
                      <m:sSupPr>
                        <m:ctrlPr>
                          <a:rPr lang="en-US" b="0" i="1" dirty="0">
                            <a:latin typeface="Cambria Math"/>
                          </a:rPr>
                        </m:ctrlPr>
                      </m:sSupPr>
                      <m:e>
                        <m:r>
                          <a:rPr lang="en-US" b="0" i="1" dirty="0">
                            <a:latin typeface="Cambria Math"/>
                          </a:rPr>
                          <m:t>𝑒</m:t>
                        </m:r>
                      </m:e>
                      <m:sup>
                        <m:r>
                          <a:rPr lang="en-US" b="0" i="1" dirty="0">
                            <a:latin typeface="Cambria Math"/>
                          </a:rPr>
                          <m:t>−</m:t>
                        </m:r>
                        <m:r>
                          <a:rPr lang="en-US" b="0" i="1" dirty="0">
                            <a:latin typeface="Cambria Math"/>
                          </a:rPr>
                          <m:t>𝐺</m:t>
                        </m:r>
                      </m:sup>
                    </m:sSup>
                  </m:oMath>
                </a14:m>
                <a:endParaRPr lang="en-US" b="0" i="1" dirty="0">
                  <a:latin typeface="Cambria Math"/>
                </a:endParaRPr>
              </a:p>
              <a:p>
                <a:pPr lvl="1"/>
                <a14:m>
                  <m:oMath xmlns:m="http://schemas.openxmlformats.org/officeDocument/2006/math">
                    <m:sSub>
                      <m:sSubPr>
                        <m:ctrlPr>
                          <a:rPr lang="en-US" b="0" i="1" dirty="0">
                            <a:latin typeface="Cambria Math"/>
                          </a:rPr>
                        </m:ctrlPr>
                      </m:sSubPr>
                      <m:e>
                        <m:r>
                          <a:rPr lang="en-US" b="0" i="1" dirty="0">
                            <a:latin typeface="Cambria Math"/>
                          </a:rPr>
                          <m:t>𝑇</m:t>
                        </m:r>
                      </m:e>
                      <m:sub>
                        <m:r>
                          <a:rPr lang="en-US" b="0" i="1" dirty="0">
                            <a:latin typeface="Cambria Math"/>
                          </a:rPr>
                          <m:t>𝑚𝑎𝑥</m:t>
                        </m:r>
                      </m:sub>
                    </m:sSub>
                    <m:r>
                      <a:rPr lang="en-US" b="0" i="1" dirty="0">
                        <a:latin typeface="Cambria Math"/>
                      </a:rPr>
                      <m:t>=</m:t>
                    </m:r>
                    <m:f>
                      <m:fPr>
                        <m:ctrlPr>
                          <a:rPr lang="en-US" b="0" i="1" dirty="0">
                            <a:latin typeface="Cambria Math"/>
                          </a:rPr>
                        </m:ctrlPr>
                      </m:fPr>
                      <m:num>
                        <m:r>
                          <a:rPr lang="en-US" b="0" i="1" dirty="0">
                            <a:latin typeface="Cambria Math"/>
                          </a:rPr>
                          <m:t>1</m:t>
                        </m:r>
                      </m:num>
                      <m:den>
                        <m:r>
                          <a:rPr lang="en-US" b="0" i="1" dirty="0">
                            <a:latin typeface="Cambria Math"/>
                          </a:rPr>
                          <m:t>𝑒</m:t>
                        </m:r>
                      </m:den>
                    </m:f>
                    <m:r>
                      <a:rPr lang="en-US" b="0" i="1" dirty="0">
                        <a:latin typeface="Cambria Math"/>
                      </a:rPr>
                      <m:t>≈0.37</m:t>
                    </m:r>
                  </m:oMath>
                </a14:m>
                <a:r>
                  <a:rPr lang="en-US" b="0" dirty="0"/>
                  <a:t>  (when </a:t>
                </a:r>
                <a14:m>
                  <m:oMath xmlns:m="http://schemas.openxmlformats.org/officeDocument/2006/math">
                    <m:r>
                      <a:rPr lang="en-US" b="0" i="1" dirty="0">
                        <a:latin typeface="Cambria Math"/>
                      </a:rPr>
                      <m:t>𝐺</m:t>
                    </m:r>
                    <m:r>
                      <a:rPr lang="en-US" b="0" i="1" dirty="0">
                        <a:latin typeface="Cambria Math"/>
                      </a:rPr>
                      <m:t>=1</m:t>
                    </m:r>
                  </m:oMath>
                </a14:m>
                <a:r>
                  <a:rPr lang="en-US" b="0" dirty="0" smtClean="0"/>
                  <a:t>)</a:t>
                </a:r>
              </a:p>
            </p:txBody>
          </p:sp>
        </mc:Choice>
        <mc:Fallback>
          <p:sp>
            <p:nvSpPr>
              <p:cNvPr id="7" name="Content Placeholder 2"/>
              <p:cNvSpPr>
                <a:spLocks noGrp="1" noRot="1" noChangeAspect="1" noMove="1" noResize="1" noEditPoints="1" noAdjustHandles="1" noChangeArrowheads="1" noChangeShapeType="1" noTextEdit="1"/>
              </p:cNvSpPr>
              <p:nvPr>
                <p:ph idx="1"/>
              </p:nvPr>
            </p:nvSpPr>
            <p:spPr>
              <a:xfrm>
                <a:off x="457200" y="2132856"/>
                <a:ext cx="5626968" cy="3644713"/>
              </a:xfrm>
              <a:blipFill rotWithShape="1">
                <a:blip r:embed="rId2"/>
                <a:stretch>
                  <a:fillRect l="-867" b="-1338"/>
                </a:stretch>
              </a:blipFill>
            </p:spPr>
            <p:txBody>
              <a:bodyPr/>
              <a:lstStyle/>
              <a:p>
                <a:r>
                  <a:rPr lang="sr-Latn-RS">
                    <a:noFill/>
                  </a:rPr>
                  <a:t> </a:t>
                </a:r>
              </a:p>
            </p:txBody>
          </p:sp>
        </mc:Fallback>
      </mc:AlternateContent>
      <p:sp>
        <p:nvSpPr>
          <p:cNvPr id="9" name="Oval 8"/>
          <p:cNvSpPr/>
          <p:nvPr/>
        </p:nvSpPr>
        <p:spPr>
          <a:xfrm>
            <a:off x="6372200" y="1772816"/>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72200" y="2562134"/>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372200" y="3351453"/>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72200" y="5561545"/>
            <a:ext cx="330703" cy="315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5400000">
            <a:off x="6214171" y="4429611"/>
            <a:ext cx="740107" cy="424048"/>
          </a:xfrm>
          <a:prstGeom prst="rect">
            <a:avLst/>
          </a:prstGeom>
          <a:noFill/>
        </p:spPr>
        <p:txBody>
          <a:bodyPr wrap="none" rtlCol="0">
            <a:spAutoFit/>
          </a:bodyPr>
          <a:lstStyle/>
          <a:p>
            <a:r>
              <a:rPr lang="en-US" dirty="0" smtClean="0"/>
              <a:t>.   .   .</a:t>
            </a:r>
            <a:endParaRPr lang="en-US" dirty="0"/>
          </a:p>
        </p:txBody>
      </p:sp>
      <p:sp>
        <p:nvSpPr>
          <p:cNvPr id="14" name="Rectangle 13"/>
          <p:cNvSpPr/>
          <p:nvPr/>
        </p:nvSpPr>
        <p:spPr>
          <a:xfrm>
            <a:off x="8191069" y="2246407"/>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91069" y="2483203"/>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191069" y="2719998"/>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191069" y="2956794"/>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91069" y="4456499"/>
            <a:ext cx="248028" cy="236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5400000">
            <a:off x="8022370" y="3588415"/>
            <a:ext cx="740107" cy="424048"/>
          </a:xfrm>
          <a:prstGeom prst="rect">
            <a:avLst/>
          </a:prstGeom>
          <a:noFill/>
        </p:spPr>
        <p:txBody>
          <a:bodyPr wrap="none" rtlCol="0">
            <a:spAutoFit/>
          </a:bodyPr>
          <a:lstStyle/>
          <a:p>
            <a:r>
              <a:rPr lang="en-US" dirty="0" smtClean="0"/>
              <a:t>.   .   .</a:t>
            </a:r>
            <a:endParaRPr lang="en-US" dirty="0"/>
          </a:p>
        </p:txBody>
      </p:sp>
      <p:cxnSp>
        <p:nvCxnSpPr>
          <p:cNvPr id="20" name="Straight Connector 19"/>
          <p:cNvCxnSpPr/>
          <p:nvPr/>
        </p:nvCxnSpPr>
        <p:spPr>
          <a:xfrm>
            <a:off x="6692233" y="1941324"/>
            <a:ext cx="1488166" cy="434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6"/>
            <a:endCxn id="14" idx="1"/>
          </p:cNvCxnSpPr>
          <p:nvPr/>
        </p:nvCxnSpPr>
        <p:spPr>
          <a:xfrm flipV="1">
            <a:off x="6702903" y="2364805"/>
            <a:ext cx="1488166" cy="114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5" idx="1"/>
          </p:cNvCxnSpPr>
          <p:nvPr/>
        </p:nvCxnSpPr>
        <p:spPr>
          <a:xfrm flipV="1">
            <a:off x="6717386" y="2601601"/>
            <a:ext cx="1473683" cy="70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7" idx="1"/>
          </p:cNvCxnSpPr>
          <p:nvPr/>
        </p:nvCxnSpPr>
        <p:spPr>
          <a:xfrm flipV="1">
            <a:off x="6717386" y="3075192"/>
            <a:ext cx="1473683" cy="434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6"/>
            <a:endCxn id="17" idx="1"/>
          </p:cNvCxnSpPr>
          <p:nvPr/>
        </p:nvCxnSpPr>
        <p:spPr>
          <a:xfrm>
            <a:off x="6702903" y="2719998"/>
            <a:ext cx="1488166" cy="355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6"/>
            <a:endCxn id="18" idx="1"/>
          </p:cNvCxnSpPr>
          <p:nvPr/>
        </p:nvCxnSpPr>
        <p:spPr>
          <a:xfrm>
            <a:off x="6702903" y="1930680"/>
            <a:ext cx="1488166" cy="2644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8" idx="1"/>
          </p:cNvCxnSpPr>
          <p:nvPr/>
        </p:nvCxnSpPr>
        <p:spPr>
          <a:xfrm flipV="1">
            <a:off x="6634106" y="4574897"/>
            <a:ext cx="1556963" cy="1133676"/>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15600" y="1190175"/>
            <a:ext cx="852349"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n</a:t>
            </a:r>
            <a:r>
              <a:rPr lang="en-US" dirty="0" smtClean="0"/>
              <a:t> users</a:t>
            </a:r>
            <a:endParaRPr lang="en-US" dirty="0"/>
          </a:p>
        </p:txBody>
      </p:sp>
      <p:sp>
        <p:nvSpPr>
          <p:cNvPr id="27" name="Text Placeholder 3"/>
          <p:cNvSpPr>
            <a:spLocks noGrp="1"/>
          </p:cNvSpPr>
          <p:nvPr>
            <p:ph type="body" idx="1"/>
          </p:nvPr>
        </p:nvSpPr>
        <p:spPr>
          <a:xfrm>
            <a:off x="457200" y="1535113"/>
            <a:ext cx="4040188" cy="639762"/>
          </a:xfrm>
        </p:spPr>
        <p:txBody>
          <a:bodyPr/>
          <a:lstStyle/>
          <a:p>
            <a:r>
              <a:rPr lang="en-US" dirty="0" smtClean="0"/>
              <a:t>SA protocol</a:t>
            </a:r>
            <a:endParaRPr lang="sr-Latn-RS" dirty="0"/>
          </a:p>
        </p:txBody>
      </p:sp>
      <p:sp>
        <p:nvSpPr>
          <p:cNvPr id="3" name="TextBox 2"/>
          <p:cNvSpPr txBox="1"/>
          <p:nvPr/>
        </p:nvSpPr>
        <p:spPr>
          <a:xfrm>
            <a:off x="438516" y="6322953"/>
            <a:ext cx="5847563" cy="553998"/>
          </a:xfrm>
          <a:prstGeom prst="rect">
            <a:avLst/>
          </a:prstGeom>
          <a:noFill/>
        </p:spPr>
        <p:txBody>
          <a:bodyPr wrap="none" rtlCol="0">
            <a:spAutoFit/>
          </a:bodyPr>
          <a:lstStyle/>
          <a:p>
            <a:r>
              <a:rPr lang="en-US" sz="1500" dirty="0">
                <a:solidFill>
                  <a:srgbClr val="C00000"/>
                </a:solidFill>
              </a:rPr>
              <a:t>L. G. Roberts, “Aloha packet system with and without slots and capture,” </a:t>
            </a:r>
            <a:r>
              <a:rPr lang="en-US" sz="1500" dirty="0" smtClean="0">
                <a:solidFill>
                  <a:srgbClr val="C00000"/>
                </a:solidFill>
              </a:rPr>
              <a:t/>
            </a:r>
            <a:br>
              <a:rPr lang="en-US" sz="1500" dirty="0" smtClean="0">
                <a:solidFill>
                  <a:srgbClr val="C00000"/>
                </a:solidFill>
              </a:rPr>
            </a:br>
            <a:r>
              <a:rPr lang="en-US" sz="1500" dirty="0" smtClean="0">
                <a:solidFill>
                  <a:srgbClr val="C00000"/>
                </a:solidFill>
              </a:rPr>
              <a:t>SIGCOMM Computer Communications Review, </a:t>
            </a:r>
            <a:r>
              <a:rPr lang="en-US" sz="1500" dirty="0">
                <a:solidFill>
                  <a:srgbClr val="C00000"/>
                </a:solidFill>
              </a:rPr>
              <a:t>Apr. 1975</a:t>
            </a:r>
            <a:r>
              <a:rPr lang="en-US" sz="1500" dirty="0" smtClean="0">
                <a:solidFill>
                  <a:srgbClr val="C00000"/>
                </a:solidFill>
              </a:rPr>
              <a:t>.</a:t>
            </a:r>
            <a:endParaRPr lang="sr-Latn-RS" sz="1500" dirty="0"/>
          </a:p>
        </p:txBody>
      </p:sp>
      <p:sp>
        <p:nvSpPr>
          <p:cNvPr id="4" name="Rectangle 3"/>
          <p:cNvSpPr/>
          <p:nvPr/>
        </p:nvSpPr>
        <p:spPr>
          <a:xfrm>
            <a:off x="438516" y="3264205"/>
            <a:ext cx="3197380" cy="108565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6" name="Straight Connector 5"/>
          <p:cNvCxnSpPr/>
          <p:nvPr/>
        </p:nvCxnSpPr>
        <p:spPr>
          <a:xfrm>
            <a:off x="438516" y="6322953"/>
            <a:ext cx="84539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91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22" presetClass="entr" presetSubtype="8"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22" presetClass="entr" presetSubtype="8"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par>
                                <p:cTn id="53" presetID="22" presetClass="entr" presetSubtype="4"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34349</TotalTime>
  <Words>1376</Words>
  <Application>Microsoft Office PowerPoint</Application>
  <PresentationFormat>On-screen Show (4:3)</PresentationFormat>
  <Paragraphs>321</Paragraphs>
  <Slides>32</Slides>
  <Notes>19</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2" baseType="lpstr">
      <vt:lpstr>Arial</vt:lpstr>
      <vt:lpstr>Helvetica LT Std Cond Blk</vt:lpstr>
      <vt:lpstr>Cambria Math</vt:lpstr>
      <vt:lpstr>Times New Roman</vt:lpstr>
      <vt:lpstr>Wingdings</vt:lpstr>
      <vt:lpstr>Helvetica LT Std</vt:lpstr>
      <vt:lpstr>Calibri</vt:lpstr>
      <vt:lpstr>Office Theme</vt:lpstr>
      <vt:lpstr>Visio</vt:lpstr>
      <vt:lpstr>Microsoft Visio Drawing</vt:lpstr>
      <vt:lpstr> Codes on  Random Geometric Graphs  Dejan Vukobratović  Associate Professor,  DEET-UNS University of Novi Sad, Serbia  Joint work with D. Bajović, D. Jakovetić, V. Crnojević (UNS)  </vt:lpstr>
      <vt:lpstr>Codes on Random Geometric Graphs</vt:lpstr>
      <vt:lpstr>Codes on Random Geometric Graphs</vt:lpstr>
      <vt:lpstr>Codes on Random Geometric Graphs</vt:lpstr>
      <vt:lpstr>This talk will be about…</vt:lpstr>
      <vt:lpstr>Outline</vt:lpstr>
      <vt:lpstr>Outline</vt:lpstr>
      <vt:lpstr>Slotted ALOHA</vt:lpstr>
      <vt:lpstr>Slotted ALOHA</vt:lpstr>
      <vt:lpstr>Framed Slotted ALOHA </vt:lpstr>
      <vt:lpstr>Collision Resolution Diversity  Slotted ALOHA</vt:lpstr>
      <vt:lpstr>Collision Resolution Diversity  Slotted ALOHA</vt:lpstr>
      <vt:lpstr>Irregular Repetition Slotted ALOHA</vt:lpstr>
      <vt:lpstr>Frameless ALOHA</vt:lpstr>
      <vt:lpstr>SA vs LDPC</vt:lpstr>
      <vt:lpstr>Outline</vt:lpstr>
      <vt:lpstr>Multiple Base Station Model</vt:lpstr>
      <vt:lpstr>System model</vt:lpstr>
      <vt:lpstr>System model</vt:lpstr>
      <vt:lpstr>System model</vt:lpstr>
      <vt:lpstr>System model</vt:lpstr>
      <vt:lpstr>Asymptotic analysis</vt:lpstr>
      <vt:lpstr>Decoding via Spatial Cooperation </vt:lpstr>
      <vt:lpstr>Decoding via Spatial Cooperation </vt:lpstr>
      <vt:lpstr>Main results</vt:lpstr>
      <vt:lpstr>Decoding via Spatio-Temporal Cooperation</vt:lpstr>
      <vt:lpstr>Decoding via Spatio-Temporal Cooperation</vt:lpstr>
      <vt:lpstr>Main results</vt:lpstr>
      <vt:lpstr>Optimal user degree distributions</vt:lpstr>
      <vt:lpstr>Simulation results</vt:lpstr>
      <vt:lpstr>Simulation results</vt:lpstr>
      <vt:lpstr>Summary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Balkan GEO Network Project –  Balkans in Global Earth Observation Initiatives</dc:title>
  <dc:creator>crnojevic</dc:creator>
  <cp:lastModifiedBy>Vukobratovic</cp:lastModifiedBy>
  <cp:revision>766</cp:revision>
  <dcterms:created xsi:type="dcterms:W3CDTF">2010-08-25T07:11:47Z</dcterms:created>
  <dcterms:modified xsi:type="dcterms:W3CDTF">2015-03-18T09:09:55Z</dcterms:modified>
</cp:coreProperties>
</file>